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25"/>
  </p:notesMasterIdLst>
  <p:sldIdLst>
    <p:sldId id="516" r:id="rId2"/>
    <p:sldId id="426" r:id="rId3"/>
    <p:sldId id="515" r:id="rId4"/>
    <p:sldId id="343" r:id="rId5"/>
    <p:sldId id="469" r:id="rId6"/>
    <p:sldId id="435" r:id="rId7"/>
    <p:sldId id="513" r:id="rId8"/>
    <p:sldId id="364" r:id="rId9"/>
    <p:sldId id="410" r:id="rId10"/>
    <p:sldId id="403" r:id="rId11"/>
    <p:sldId id="456" r:id="rId12"/>
    <p:sldId id="457" r:id="rId13"/>
    <p:sldId id="397" r:id="rId14"/>
    <p:sldId id="465" r:id="rId15"/>
    <p:sldId id="466" r:id="rId16"/>
    <p:sldId id="467" r:id="rId17"/>
    <p:sldId id="462" r:id="rId18"/>
    <p:sldId id="463" r:id="rId19"/>
    <p:sldId id="514" r:id="rId20"/>
    <p:sldId id="443" r:id="rId21"/>
    <p:sldId id="464" r:id="rId22"/>
    <p:sldId id="446" r:id="rId23"/>
    <p:sldId id="429" r:id="rId24"/>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e Coughlan" initials="SMC" lastIdx="8" clrIdx="0">
    <p:extLst>
      <p:ext uri="{19B8F6BF-5375-455C-9EA6-DF929625EA0E}">
        <p15:presenceInfo xmlns:p15="http://schemas.microsoft.com/office/powerpoint/2012/main" userId="Shane Coughlan" providerId="None"/>
      </p:ext>
    </p:extLst>
  </p:cmAuthor>
  <p:cmAuthor id="2" name="Guest User" initials="GU"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D58C13-7730-AB49-85AA-E2002E8DFDAE}" v="6" dt="2021-04-08T11:05:06.6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24"/>
    <p:restoredTop sz="78996" autoAdjust="0"/>
  </p:normalViewPr>
  <p:slideViewPr>
    <p:cSldViewPr snapToGrid="0">
      <p:cViewPr varScale="1">
        <p:scale>
          <a:sx n="65" d="100"/>
          <a:sy n="65" d="100"/>
        </p:scale>
        <p:origin x="1608" y="53"/>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ertification.openchainproject.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The OpenChain Project is here to help improve compliance processes and build trust across the supply chain.</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13118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We provide a wide range of reference materials and translations to assist with conformance.</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62080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The key reference items are provided directly on our website.</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408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A great deal of other information can be found on our GitHub repositories.</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55281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We have substantial and growing geographic coverage for the partner program. It now covers a significant number of strategic geographic locations, including the United States, China, South Korea, India, Japan, the UK, Germany, Italy, Spain, Sweden Ireland and The Netherlands.</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409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We have substantial and growing geographic coverage for the partner program. It now covers a significant number of strategic geographic locations, including the United States, China, South Korea, India, Japan, the UK, Germany, Italy, Spain, Sweden Ireland and The Netherlands.</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1976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We have substantial and growing geographic coverage for the partner program. It now covers a significant number of strategic geographic locations, including the United States, China, South Korea, India, Japan, the UK, Germany, Italy, Spain, Sweden Ireland and The Netherlands.</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51537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We have substantial and growing geographic coverage for the partner program. It now covers a significant number of strategic geographic locations, including the United States, China, South Korea, India, Japan, the UK, Germany, Italy, Spain, Sweden and Ireland.</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6836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TUV Sud and PwC both offer third party certification globally.</a:t>
            </a: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58396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When it comes to meeting the OpenChain industry standard for open source compliance, we are fostering a diverse series of options for our diverse range of stakeholders, from self-certification to independent compliance assessments to third party certification. </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80974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a:solidFill>
                  <a:schemeClr val="dk1"/>
                </a:solidFill>
                <a:latin typeface="Calibri"/>
                <a:ea typeface="Calibri"/>
                <a:cs typeface="Calibri"/>
                <a:sym typeface="Calibri"/>
              </a:rPr>
              <a:t>Compliance is core to effective strategic engagement with open source technology. It is very important that we can contextualize this effectively for our supply chains. There are various pre-existing industry standards to help contextualize solutions in this space (OpenChain and SPDX) and there is extensive tooling to support automation.</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887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CA" sz="1200" b="0" i="0" u="none" strike="noStrike" cap="none" dirty="0">
                <a:solidFill>
                  <a:srgbClr val="00B4C2"/>
                </a:solidFill>
                <a:latin typeface="Calibri"/>
                <a:ea typeface="Calibri"/>
                <a:cs typeface="Calibri"/>
                <a:sym typeface="Calibri"/>
              </a:rPr>
              <a:t>The most important point about how OpenChain is run related to who is running it. The project is run by user companies for user company. Everything we do is service to this and to the shared need for practical, real world solutions to address managing open </a:t>
            </a:r>
            <a:r>
              <a:rPr lang="en-CA" sz="1200" b="0" i="0" u="none" strike="noStrike" cap="none">
                <a:solidFill>
                  <a:srgbClr val="00B4C2"/>
                </a:solidFill>
                <a:latin typeface="Calibri"/>
                <a:ea typeface="Calibri"/>
                <a:cs typeface="Calibri"/>
                <a:sym typeface="Calibri"/>
              </a:rPr>
              <a:t>source code.</a:t>
            </a:r>
            <a:endParaRPr lang="en-CA"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03869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bg1">
                    <a:lumMod val="50000"/>
                  </a:schemeClr>
                </a:solidFill>
              </a:rPr>
              <a:t>Self-Certification is at the heart of the OpenChain industry standard. Companies can access a series of yes/no questions to determine if they have implemented the key requirements of a quality open source compliance program. These questions can be found here:</a:t>
            </a:r>
            <a:br>
              <a:rPr lang="en-US" dirty="0">
                <a:solidFill>
                  <a:schemeClr val="bg1">
                    <a:lumMod val="50000"/>
                  </a:schemeClr>
                </a:solidFill>
              </a:rPr>
            </a:br>
            <a:r>
              <a:rPr lang="en-US" dirty="0">
                <a:solidFill>
                  <a:schemeClr val="bg1">
                    <a:lumMod val="50000"/>
                  </a:schemeClr>
                </a:solidFill>
                <a:hlinkClick r:id="rId3"/>
              </a:rPr>
              <a:t>https://certification.openchainproject.org</a:t>
            </a:r>
            <a:r>
              <a:rPr lang="en-US" dirty="0">
                <a:solidFill>
                  <a:schemeClr val="bg1">
                    <a:lumMod val="50000"/>
                  </a:schemeClr>
                </a:solidFill>
              </a:rPr>
              <a:t> </a:t>
            </a: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08124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bg1">
                    <a:lumMod val="50000"/>
                  </a:schemeClr>
                </a:solidFill>
              </a:rPr>
              <a:t>Independent Compliance Assessment works in the same was as the Independent Security Assessment in ISO26262. An independent party such as a law firm, consultancy or accounting firm reviews the product of an OpenChain Self-Assessment and offers guidance on whether they perceive it as complete.</a:t>
            </a: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54420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bg1">
                    <a:lumMod val="50000"/>
                  </a:schemeClr>
                </a:solidFill>
              </a:rPr>
              <a:t>Third-Party Certification is a process whereby a certification authority guides a company through an OpenChain Conformance Process. The certification authority then issues a formal certification document. This activity maps precisely to the forms of third-party certification observed around automotive, infrastructure and similar fields.</a:t>
            </a: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99956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23:notes"/>
          <p:cNvSpPr txBox="1">
            <a:spLocks noGrp="1"/>
          </p:cNvSpPr>
          <p:nvPr>
            <p:ph type="body" idx="1"/>
          </p:nvPr>
        </p:nvSpPr>
        <p:spPr>
          <a:xfrm>
            <a:off x="688180" y="4415790"/>
            <a:ext cx="5505300" cy="4183500"/>
          </a:xfrm>
          <a:prstGeom prst="rect">
            <a:avLst/>
          </a:prstGeom>
          <a:noFill/>
          <a:ln>
            <a:noFill/>
          </a:ln>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Please reach out to us if you have any comments, questions or ideas for participation and improvement. </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23" name="Google Shape;323;p23:notes"/>
          <p:cNvSpPr txBox="1">
            <a:spLocks noGrp="1"/>
          </p:cNvSpPr>
          <p:nvPr>
            <p:ph type="sldNum" idx="12"/>
          </p:nvPr>
        </p:nvSpPr>
        <p:spPr>
          <a:xfrm>
            <a:off x="3898094" y="8829967"/>
            <a:ext cx="2982000" cy="464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a:solidFill>
                  <a:schemeClr val="dk1"/>
                </a:solidFill>
                <a:latin typeface="Calibri"/>
                <a:ea typeface="Calibri"/>
                <a:cs typeface="Calibri"/>
                <a:sym typeface="Calibri"/>
              </a:rPr>
              <a:t>It defines the big picture, showing the inflection points where a company should have processes, policies or training.</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7589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Companies that meet the OpenChain Specification requirements can use a badge to identify their OpenChain Conformant program and the products that went through this program.</a:t>
            </a:r>
          </a:p>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829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Here are the current Platinum Member companies in the OpenChain Project. </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6476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There are a number of companies with a publicly announced OpenChain Conformant program that adheres to the requirements of ISO 5230. These companies come from a wide range of industries and represent a wide range of company sizes. Of course, there are many more undergoing OpenChain Conformance or without a publicly announced program.</a:t>
            </a:r>
          </a:p>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21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There are a number of companies with a publicly announced OpenChain Conformant program related to the first generation of the OpenChain Specification. While not adhering to the specific terms of ISO 5230, these companies are in an excellent position regarding adoption.</a:t>
            </a:r>
          </a:p>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3426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sz="1200" b="0" i="0" u="none" strike="noStrike" cap="none" dirty="0">
                <a:solidFill>
                  <a:srgbClr val="7F7F7F"/>
                </a:solidFill>
                <a:latin typeface="Calibri"/>
                <a:ea typeface="Calibri"/>
                <a:cs typeface="Calibri"/>
                <a:sym typeface="Calibri"/>
              </a:rPr>
              <a:t>OpenChain has extensive local and global work groups actively support adoption with reference material and other community activities. </a:t>
            </a: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33894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We have a free self-certification web app with a responsive interface for computers, tablets and mobile phones. It is designed to allow any company in any market to quickly and easily conduct a private “compliance program health check” or to record conformance to the OpenChain Specification.</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61175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Point">
  <p:cSld name="Big Point">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600" cy="790500"/>
          </a:xfrm>
          <a:prstGeom prst="rect">
            <a:avLst/>
          </a:prstGeom>
          <a:noFill/>
          <a:ln>
            <a:noFill/>
          </a:ln>
        </p:spPr>
      </p:pic>
      <p:sp>
        <p:nvSpPr>
          <p:cNvPr id="25" name="Google Shape;25;p3"/>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4081462"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3"/>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9" name="Google Shape;29;p3"/>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ftr" idx="11"/>
          </p:nvPr>
        </p:nvSpPr>
        <p:spPr>
          <a:xfrm>
            <a:off x="4038600" y="6237287"/>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 name="Google Shape;43;p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574" cy="790575"/>
          </a:xfrm>
          <a:prstGeom prst="rect">
            <a:avLst/>
          </a:prstGeom>
          <a:noFill/>
          <a:ln>
            <a:noFill/>
          </a:ln>
        </p:spPr>
      </p:pic>
      <p:pic>
        <p:nvPicPr>
          <p:cNvPr id="44" name="Google Shape;44;p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7"/>
        <p:cNvGrpSpPr/>
        <p:nvPr/>
      </p:nvGrpSpPr>
      <p:grpSpPr>
        <a:xfrm>
          <a:off x="0" y="0"/>
          <a:ext cx="0" cy="0"/>
          <a:chOff x="0" y="0"/>
          <a:chExt cx="0" cy="0"/>
        </a:xfrm>
      </p:grpSpPr>
      <p:sp>
        <p:nvSpPr>
          <p:cNvPr id="118" name="Google Shape;118;p14"/>
          <p:cNvSpPr/>
          <p:nvPr/>
        </p:nvSpPr>
        <p:spPr>
          <a:xfrm>
            <a:off x="5019675" y="1914525"/>
            <a:ext cx="7172400" cy="18081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9" name="Google Shape;119;p1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600" cy="790500"/>
          </a:xfrm>
          <a:prstGeom prst="rect">
            <a:avLst/>
          </a:prstGeom>
          <a:noFill/>
          <a:ln>
            <a:noFill/>
          </a:ln>
        </p:spPr>
      </p:pic>
      <p:pic>
        <p:nvPicPr>
          <p:cNvPr id="120" name="Google Shape;120;p1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38200" y="1914525"/>
            <a:ext cx="4070400" cy="1808100"/>
          </a:xfrm>
          <a:prstGeom prst="rect">
            <a:avLst/>
          </a:prstGeom>
          <a:noFill/>
          <a:ln>
            <a:noFill/>
          </a:ln>
        </p:spPr>
      </p:pic>
      <p:sp>
        <p:nvSpPr>
          <p:cNvPr id="121" name="Google Shape;121;p14"/>
          <p:cNvSpPr txBox="1">
            <a:spLocks noGrp="1"/>
          </p:cNvSpPr>
          <p:nvPr>
            <p:ph type="title"/>
          </p:nvPr>
        </p:nvSpPr>
        <p:spPr>
          <a:xfrm>
            <a:off x="5153024" y="1914525"/>
            <a:ext cx="7038900" cy="1807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22" name="Google Shape;122;p14"/>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14"/>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14"/>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37463719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emf"/><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certification.openchainproject.or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openchainproject.org/get-started"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certification.openchainproject.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200" y="3835965"/>
            <a:ext cx="10515600" cy="1325700"/>
          </a:xfrm>
          <a:prstGeom prst="rect">
            <a:avLst/>
          </a:prstGeom>
          <a:noFill/>
          <a:ln>
            <a:noFill/>
          </a:ln>
        </p:spPr>
        <p:txBody>
          <a:bodyPr spcFirstLastPara="1" wrap="square" lIns="91425" tIns="91425" rIns="91425" bIns="91425" anchor="ctr" anchorCtr="0">
            <a:noAutofit/>
          </a:bodyPr>
          <a:lstStyle/>
          <a:p>
            <a:pPr lvl="0" algn="ctr">
              <a:buSzPts val="900"/>
            </a:pPr>
            <a:r>
              <a:rPr lang="en-US" sz="4400" b="0" i="0" u="none" strike="noStrike" cap="none" dirty="0">
                <a:solidFill>
                  <a:srgbClr val="00B4C2"/>
                </a:solidFill>
                <a:latin typeface="Calibri"/>
                <a:ea typeface="Calibri"/>
                <a:cs typeface="Calibri"/>
                <a:sym typeface="Calibri"/>
              </a:rPr>
              <a:t>Hoe </a:t>
            </a:r>
            <a:r>
              <a:rPr lang="en-US" sz="4400" dirty="0"/>
              <a:t>OpenChain ISO 5230 </a:t>
            </a:r>
            <a:r>
              <a:rPr lang="en-US" sz="4400" dirty="0" err="1"/>
              <a:t>Werkt</a:t>
            </a:r>
            <a:endParaRPr sz="4400" b="0" i="0" u="none" strike="noStrike" cap="none" dirty="0">
              <a:solidFill>
                <a:srgbClr val="00B4C2"/>
              </a:solidFill>
              <a:latin typeface="Calibri"/>
              <a:ea typeface="Calibri"/>
              <a:cs typeface="Calibri"/>
              <a:sym typeface="Calibri"/>
            </a:endParaRPr>
          </a:p>
        </p:txBody>
      </p:sp>
      <p:pic>
        <p:nvPicPr>
          <p:cNvPr id="3" name="Picture 2" descr="A picture containing food&#10;&#10;Description automatically generated">
            <a:extLst>
              <a:ext uri="{FF2B5EF4-FFF2-40B4-BE49-F238E27FC236}">
                <a16:creationId xmlns:a16="http://schemas.microsoft.com/office/drawing/2014/main" id="{3A2304D4-8340-EF4D-85F5-3799BC7BD9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13150" y="860507"/>
            <a:ext cx="4965700" cy="2760593"/>
          </a:xfrm>
          <a:prstGeom prst="rect">
            <a:avLst/>
          </a:prstGeom>
        </p:spPr>
      </p:pic>
    </p:spTree>
    <p:extLst>
      <p:ext uri="{BB962C8B-B14F-4D97-AF65-F5344CB8AC3E}">
        <p14:creationId xmlns:p14="http://schemas.microsoft.com/office/powerpoint/2010/main" val="3894498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10</a:t>
            </a:fld>
            <a:endParaRPr sz="1200" b="0" i="0" u="none" strike="noStrike" cap="none">
              <a:solidFill>
                <a:srgbClr val="898989"/>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103DCC13-CC10-1643-B3B2-11EF60E254F7}"/>
              </a:ext>
            </a:extLst>
          </p:cNvPr>
          <p:cNvPicPr>
            <a:picLocks noChangeAspect="1"/>
          </p:cNvPicPr>
          <p:nvPr/>
        </p:nvPicPr>
        <p:blipFill>
          <a:blip r:embed="rId3"/>
          <a:stretch>
            <a:fillRect/>
          </a:stretch>
        </p:blipFill>
        <p:spPr>
          <a:xfrm>
            <a:off x="5356653" y="1245609"/>
            <a:ext cx="5854700" cy="1473200"/>
          </a:xfrm>
          <a:prstGeom prst="rect">
            <a:avLst/>
          </a:prstGeom>
        </p:spPr>
      </p:pic>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dirty="0" err="1"/>
              <a:t>Uitgebreide</a:t>
            </a:r>
            <a:r>
              <a:rPr lang="en-US" dirty="0"/>
              <a:t> </a:t>
            </a:r>
            <a:r>
              <a:rPr lang="en-US" dirty="0" err="1"/>
              <a:t>Referentiemateriaal</a:t>
            </a:r>
            <a:endParaRPr lang="en-US" dirty="0"/>
          </a:p>
        </p:txBody>
      </p:sp>
      <p:pic>
        <p:nvPicPr>
          <p:cNvPr id="12" name="Picture 11">
            <a:extLst>
              <a:ext uri="{FF2B5EF4-FFF2-40B4-BE49-F238E27FC236}">
                <a16:creationId xmlns:a16="http://schemas.microsoft.com/office/drawing/2014/main" id="{5393B576-DBDB-2043-AF61-7FC5F1DC393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334" y="1393907"/>
            <a:ext cx="2900805" cy="3773405"/>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1D815F80-DD81-7E4B-AE6A-F7E82C670D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96691" y="2273731"/>
            <a:ext cx="2900805" cy="3762820"/>
          </a:xfrm>
          <a:prstGeom prst="rect">
            <a:avLst/>
          </a:prstGeom>
        </p:spPr>
      </p:pic>
      <p:pic>
        <p:nvPicPr>
          <p:cNvPr id="10" name="Picture 9">
            <a:extLst>
              <a:ext uri="{FF2B5EF4-FFF2-40B4-BE49-F238E27FC236}">
                <a16:creationId xmlns:a16="http://schemas.microsoft.com/office/drawing/2014/main" id="{E491C750-E5F6-7440-9423-345036F5138F}"/>
              </a:ext>
            </a:extLst>
          </p:cNvPr>
          <p:cNvPicPr>
            <a:picLocks noChangeAspect="1"/>
          </p:cNvPicPr>
          <p:nvPr/>
        </p:nvPicPr>
        <p:blipFill>
          <a:blip r:embed="rId6"/>
          <a:stretch>
            <a:fillRect/>
          </a:stretch>
        </p:blipFill>
        <p:spPr>
          <a:xfrm>
            <a:off x="3906250" y="2931726"/>
            <a:ext cx="2900806" cy="3626007"/>
          </a:xfrm>
          <a:prstGeom prst="rect">
            <a:avLst/>
          </a:prstGeom>
        </p:spPr>
      </p:pic>
      <p:pic>
        <p:nvPicPr>
          <p:cNvPr id="14" name="Picture 13">
            <a:extLst>
              <a:ext uri="{FF2B5EF4-FFF2-40B4-BE49-F238E27FC236}">
                <a16:creationId xmlns:a16="http://schemas.microsoft.com/office/drawing/2014/main" id="{92B0138E-5ED6-F945-8DA0-4D491CAB73B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7055" y="3249538"/>
            <a:ext cx="5165253" cy="2986162"/>
          </a:xfrm>
          <a:prstGeom prst="rect">
            <a:avLst/>
          </a:prstGeom>
        </p:spPr>
      </p:pic>
      <p:pic>
        <p:nvPicPr>
          <p:cNvPr id="20" name="Picture 19">
            <a:extLst>
              <a:ext uri="{FF2B5EF4-FFF2-40B4-BE49-F238E27FC236}">
                <a16:creationId xmlns:a16="http://schemas.microsoft.com/office/drawing/2014/main" id="{A76F2ACB-96D0-B14B-AE51-66D08EE61222}"/>
              </a:ext>
            </a:extLst>
          </p:cNvPr>
          <p:cNvPicPr>
            <a:picLocks noChangeAspect="1"/>
          </p:cNvPicPr>
          <p:nvPr/>
        </p:nvPicPr>
        <p:blipFill>
          <a:blip r:embed="rId8"/>
          <a:stretch>
            <a:fillRect/>
          </a:stretch>
        </p:blipFill>
        <p:spPr>
          <a:xfrm>
            <a:off x="8261806" y="2261637"/>
            <a:ext cx="3404956" cy="1284504"/>
          </a:xfrm>
          <a:prstGeom prst="rect">
            <a:avLst/>
          </a:prstGeom>
        </p:spPr>
      </p:pic>
      <p:pic>
        <p:nvPicPr>
          <p:cNvPr id="18" name="Picture 17">
            <a:extLst>
              <a:ext uri="{FF2B5EF4-FFF2-40B4-BE49-F238E27FC236}">
                <a16:creationId xmlns:a16="http://schemas.microsoft.com/office/drawing/2014/main" id="{3DFEC86B-AB2E-EA41-AE58-77F211B5C09C}"/>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9061853" y="2973875"/>
            <a:ext cx="3130147" cy="876524"/>
          </a:xfrm>
          <a:prstGeom prst="rect">
            <a:avLst/>
          </a:prstGeom>
        </p:spPr>
      </p:pic>
    </p:spTree>
    <p:extLst>
      <p:ext uri="{BB962C8B-B14F-4D97-AF65-F5344CB8AC3E}">
        <p14:creationId xmlns:p14="http://schemas.microsoft.com/office/powerpoint/2010/main" val="3333147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11</a:t>
            </a:fld>
            <a:endParaRPr sz="1200" b="0" i="0" u="none" strike="noStrike" cap="none">
              <a:solidFill>
                <a:srgbClr val="898989"/>
              </a:solidFill>
              <a:latin typeface="Calibri"/>
              <a:ea typeface="Calibri"/>
              <a:cs typeface="Calibri"/>
              <a:sym typeface="Calibri"/>
            </a:endParaRPr>
          </a:p>
        </p:txBody>
      </p:sp>
      <p:pic>
        <p:nvPicPr>
          <p:cNvPr id="3" name="Picture 2" descr="A screenshot of a social media post&#10;&#10;Description automatically generated">
            <a:extLst>
              <a:ext uri="{FF2B5EF4-FFF2-40B4-BE49-F238E27FC236}">
                <a16:creationId xmlns:a16="http://schemas.microsoft.com/office/drawing/2014/main" id="{A1374F05-9044-C24A-9534-1BBDCCB846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7862" y="128016"/>
            <a:ext cx="5598842" cy="546811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3C2E6AA3-79CB-3743-9BAD-EE90C046C6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4830" y="1900784"/>
            <a:ext cx="4619045" cy="4700016"/>
          </a:xfrm>
          <a:prstGeom prst="rect">
            <a:avLst/>
          </a:prstGeom>
        </p:spPr>
      </p:pic>
    </p:spTree>
    <p:extLst>
      <p:ext uri="{BB962C8B-B14F-4D97-AF65-F5344CB8AC3E}">
        <p14:creationId xmlns:p14="http://schemas.microsoft.com/office/powerpoint/2010/main" val="1065986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12</a:t>
            </a:fld>
            <a:endParaRPr sz="1200" b="0" i="0" u="none" strike="noStrike" cap="none">
              <a:solidFill>
                <a:srgbClr val="898989"/>
              </a:solidFill>
              <a:latin typeface="Calibri"/>
              <a:ea typeface="Calibri"/>
              <a:cs typeface="Calibri"/>
              <a:sym typeface="Calibri"/>
            </a:endParaRPr>
          </a:p>
        </p:txBody>
      </p:sp>
      <p:pic>
        <p:nvPicPr>
          <p:cNvPr id="4" name="Picture 3" descr="A screenshot of a cell phone&#10;&#10;Description automatically generated">
            <a:extLst>
              <a:ext uri="{FF2B5EF4-FFF2-40B4-BE49-F238E27FC236}">
                <a16:creationId xmlns:a16="http://schemas.microsoft.com/office/drawing/2014/main" id="{F9BCFC52-D838-0B49-B088-A47888E57E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8620" y="167020"/>
            <a:ext cx="9354759" cy="6523960"/>
          </a:xfrm>
          <a:prstGeom prst="rect">
            <a:avLst/>
          </a:prstGeom>
        </p:spPr>
      </p:pic>
    </p:spTree>
    <p:extLst>
      <p:ext uri="{BB962C8B-B14F-4D97-AF65-F5344CB8AC3E}">
        <p14:creationId xmlns:p14="http://schemas.microsoft.com/office/powerpoint/2010/main" val="1732416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9" name="Google Shape;285;p35">
            <a:extLst>
              <a:ext uri="{FF2B5EF4-FFF2-40B4-BE49-F238E27FC236}">
                <a16:creationId xmlns:a16="http://schemas.microsoft.com/office/drawing/2014/main" id="{D5A98FBE-7A12-4C42-B8DC-EF8804D47AFC}"/>
              </a:ext>
            </a:extLst>
          </p:cNvPr>
          <p:cNvSpPr txBox="1">
            <a:spLocks/>
          </p:cNvSpPr>
          <p:nvPr/>
        </p:nvSpPr>
        <p:spPr>
          <a:xfrm>
            <a:off x="216877" y="99240"/>
            <a:ext cx="11758246"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CA" dirty="0"/>
              <a:t>Partner </a:t>
            </a:r>
            <a:r>
              <a:rPr lang="en-CA" dirty="0" err="1"/>
              <a:t>programma</a:t>
            </a:r>
            <a:r>
              <a:rPr lang="en-CA" dirty="0"/>
              <a:t> – </a:t>
            </a:r>
            <a:r>
              <a:rPr lang="en-CA" dirty="0" err="1"/>
              <a:t>Wereldwijde</a:t>
            </a:r>
            <a:r>
              <a:rPr lang="en-CA" dirty="0"/>
              <a:t> </a:t>
            </a:r>
            <a:r>
              <a:rPr lang="en-CA" dirty="0" err="1"/>
              <a:t>fysieke</a:t>
            </a:r>
            <a:r>
              <a:rPr lang="en-CA" dirty="0"/>
              <a:t> </a:t>
            </a:r>
            <a:r>
              <a:rPr lang="en-CA" dirty="0" err="1"/>
              <a:t>locaties</a:t>
            </a:r>
            <a:endParaRPr lang="en-CA" dirty="0"/>
          </a:p>
        </p:txBody>
      </p:sp>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13</a:t>
            </a:fld>
            <a:endParaRPr sz="1200" b="0" i="0" u="none" strike="noStrike" cap="none">
              <a:solidFill>
                <a:srgbClr val="898989"/>
              </a:solidFill>
              <a:latin typeface="Calibri"/>
              <a:ea typeface="Calibri"/>
              <a:cs typeface="Calibri"/>
              <a:sym typeface="Calibri"/>
            </a:endParaRPr>
          </a:p>
        </p:txBody>
      </p:sp>
      <p:pic>
        <p:nvPicPr>
          <p:cNvPr id="6" name="Picture 5" descr="A map of the world&#10;&#10;Description automatically generated with medium confidence">
            <a:extLst>
              <a:ext uri="{FF2B5EF4-FFF2-40B4-BE49-F238E27FC236}">
                <a16:creationId xmlns:a16="http://schemas.microsoft.com/office/drawing/2014/main" id="{43602DF7-65B6-C343-BD1D-B455683A5DD9}"/>
              </a:ext>
            </a:extLst>
          </p:cNvPr>
          <p:cNvPicPr>
            <a:picLocks noChangeAspect="1"/>
          </p:cNvPicPr>
          <p:nvPr/>
        </p:nvPicPr>
        <p:blipFill>
          <a:blip r:embed="rId3"/>
          <a:stretch>
            <a:fillRect/>
          </a:stretch>
        </p:blipFill>
        <p:spPr>
          <a:xfrm>
            <a:off x="616031" y="1784350"/>
            <a:ext cx="10959938" cy="3732530"/>
          </a:xfrm>
          <a:prstGeom prst="rect">
            <a:avLst/>
          </a:prstGeom>
        </p:spPr>
      </p:pic>
    </p:spTree>
    <p:extLst>
      <p:ext uri="{BB962C8B-B14F-4D97-AF65-F5344CB8AC3E}">
        <p14:creationId xmlns:p14="http://schemas.microsoft.com/office/powerpoint/2010/main" val="2513210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14</a:t>
            </a:fld>
            <a:endParaRPr sz="1200" b="0" i="0" u="none" strike="noStrike" cap="none">
              <a:solidFill>
                <a:srgbClr val="898989"/>
              </a:solidFill>
              <a:latin typeface="Calibri"/>
              <a:ea typeface="Calibri"/>
              <a:cs typeface="Calibri"/>
              <a:sym typeface="Calibri"/>
            </a:endParaRPr>
          </a:p>
        </p:txBody>
      </p:sp>
      <p:pic>
        <p:nvPicPr>
          <p:cNvPr id="4" name="Picture 3" descr="Graphical user interface, application&#10;&#10;Description automatically generated">
            <a:extLst>
              <a:ext uri="{FF2B5EF4-FFF2-40B4-BE49-F238E27FC236}">
                <a16:creationId xmlns:a16="http://schemas.microsoft.com/office/drawing/2014/main" id="{9D4AF30F-CDC2-2C4F-9B60-4EF161425D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125" y="0"/>
            <a:ext cx="10306230" cy="6701360"/>
          </a:xfrm>
          <a:prstGeom prst="rect">
            <a:avLst/>
          </a:prstGeom>
        </p:spPr>
      </p:pic>
      <p:sp>
        <p:nvSpPr>
          <p:cNvPr id="5" name="Textfeld 4">
            <a:extLst>
              <a:ext uri="{FF2B5EF4-FFF2-40B4-BE49-F238E27FC236}">
                <a16:creationId xmlns:a16="http://schemas.microsoft.com/office/drawing/2014/main" id="{D7D7B69C-038D-4427-B2F7-91F39A65AEBE}"/>
              </a:ext>
            </a:extLst>
          </p:cNvPr>
          <p:cNvSpPr txBox="1"/>
          <p:nvPr/>
        </p:nvSpPr>
        <p:spPr>
          <a:xfrm>
            <a:off x="456673" y="-104970"/>
            <a:ext cx="11069133" cy="523220"/>
          </a:xfrm>
          <a:prstGeom prst="rect">
            <a:avLst/>
          </a:prstGeom>
          <a:solidFill>
            <a:schemeClr val="bg1"/>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2800" b="1" dirty="0" err="1"/>
              <a:t>Advocatenkantoren</a:t>
            </a:r>
            <a:endParaRPr lang="de-DE" sz="2800" b="1" dirty="0"/>
          </a:p>
        </p:txBody>
      </p:sp>
    </p:spTree>
    <p:extLst>
      <p:ext uri="{BB962C8B-B14F-4D97-AF65-F5344CB8AC3E}">
        <p14:creationId xmlns:p14="http://schemas.microsoft.com/office/powerpoint/2010/main" val="2338280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15</a:t>
            </a:fld>
            <a:endParaRPr sz="1200" b="0" i="0" u="none" strike="noStrike" cap="none">
              <a:solidFill>
                <a:srgbClr val="898989"/>
              </a:solidFill>
              <a:latin typeface="Calibri"/>
              <a:ea typeface="Calibri"/>
              <a:cs typeface="Calibri"/>
              <a:sym typeface="Calibri"/>
            </a:endParaRPr>
          </a:p>
        </p:txBody>
      </p:sp>
      <p:pic>
        <p:nvPicPr>
          <p:cNvPr id="3" name="Picture 2" descr="Logo, company name&#10;&#10;Description automatically generated">
            <a:extLst>
              <a:ext uri="{FF2B5EF4-FFF2-40B4-BE49-F238E27FC236}">
                <a16:creationId xmlns:a16="http://schemas.microsoft.com/office/drawing/2014/main" id="{21C11A2D-8D17-E145-B4A8-B26744A971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58091" y="158185"/>
            <a:ext cx="7890784" cy="6541629"/>
          </a:xfrm>
          <a:prstGeom prst="rect">
            <a:avLst/>
          </a:prstGeom>
        </p:spPr>
      </p:pic>
      <p:sp>
        <p:nvSpPr>
          <p:cNvPr id="4" name="Textfeld 3">
            <a:extLst>
              <a:ext uri="{FF2B5EF4-FFF2-40B4-BE49-F238E27FC236}">
                <a16:creationId xmlns:a16="http://schemas.microsoft.com/office/drawing/2014/main" id="{8B9557AB-BF9C-4D7F-BF46-3E594C9995EA}"/>
              </a:ext>
            </a:extLst>
          </p:cNvPr>
          <p:cNvSpPr txBox="1"/>
          <p:nvPr/>
        </p:nvSpPr>
        <p:spPr>
          <a:xfrm>
            <a:off x="561433" y="0"/>
            <a:ext cx="11069133" cy="523220"/>
          </a:xfrm>
          <a:prstGeom prst="rect">
            <a:avLst/>
          </a:prstGeom>
          <a:solidFill>
            <a:schemeClr val="bg1"/>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2800" b="1" dirty="0" err="1"/>
              <a:t>Dienstverlener</a:t>
            </a:r>
            <a:r>
              <a:rPr lang="de-DE" sz="2800" b="1" dirty="0"/>
              <a:t> / Service Provider</a:t>
            </a:r>
          </a:p>
        </p:txBody>
      </p:sp>
    </p:spTree>
    <p:extLst>
      <p:ext uri="{BB962C8B-B14F-4D97-AF65-F5344CB8AC3E}">
        <p14:creationId xmlns:p14="http://schemas.microsoft.com/office/powerpoint/2010/main" val="2251426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16</a:t>
            </a:fld>
            <a:endParaRPr sz="1200" b="0" i="0" u="none" strike="noStrike" cap="none">
              <a:solidFill>
                <a:srgbClr val="898989"/>
              </a:solidFill>
              <a:latin typeface="Calibri"/>
              <a:ea typeface="Calibri"/>
              <a:cs typeface="Calibri"/>
              <a:sym typeface="Calibri"/>
            </a:endParaRPr>
          </a:p>
        </p:txBody>
      </p:sp>
      <p:pic>
        <p:nvPicPr>
          <p:cNvPr id="8" name="Picture 7" descr="Graphical user interface, application&#10;&#10;Description automatically generated">
            <a:extLst>
              <a:ext uri="{FF2B5EF4-FFF2-40B4-BE49-F238E27FC236}">
                <a16:creationId xmlns:a16="http://schemas.microsoft.com/office/drawing/2014/main" id="{0210CA2E-CC5D-B14B-8B8D-C0901AAE1B36}"/>
              </a:ext>
            </a:extLst>
          </p:cNvPr>
          <p:cNvPicPr>
            <a:picLocks noChangeAspect="1"/>
          </p:cNvPicPr>
          <p:nvPr/>
        </p:nvPicPr>
        <p:blipFill>
          <a:blip r:embed="rId3"/>
          <a:stretch>
            <a:fillRect/>
          </a:stretch>
        </p:blipFill>
        <p:spPr>
          <a:xfrm>
            <a:off x="2755900" y="279400"/>
            <a:ext cx="6680200" cy="6299200"/>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49DEEA5D-0E29-A74C-9065-0E659B41A75A}"/>
              </a:ext>
            </a:extLst>
          </p:cNvPr>
          <p:cNvPicPr>
            <a:picLocks noChangeAspect="1"/>
          </p:cNvPicPr>
          <p:nvPr/>
        </p:nvPicPr>
        <p:blipFill>
          <a:blip r:embed="rId4"/>
          <a:stretch>
            <a:fillRect/>
          </a:stretch>
        </p:blipFill>
        <p:spPr>
          <a:xfrm>
            <a:off x="1612900" y="279400"/>
            <a:ext cx="8966200" cy="1981200"/>
          </a:xfrm>
          <a:prstGeom prst="rect">
            <a:avLst/>
          </a:prstGeom>
        </p:spPr>
      </p:pic>
      <p:sp>
        <p:nvSpPr>
          <p:cNvPr id="5" name="Textfeld 4">
            <a:extLst>
              <a:ext uri="{FF2B5EF4-FFF2-40B4-BE49-F238E27FC236}">
                <a16:creationId xmlns:a16="http://schemas.microsoft.com/office/drawing/2014/main" id="{891236D0-0169-4A37-9B87-046BE7EB556F}"/>
              </a:ext>
            </a:extLst>
          </p:cNvPr>
          <p:cNvSpPr txBox="1"/>
          <p:nvPr/>
        </p:nvSpPr>
        <p:spPr>
          <a:xfrm>
            <a:off x="561433" y="257200"/>
            <a:ext cx="11069133" cy="523220"/>
          </a:xfrm>
          <a:prstGeom prst="rect">
            <a:avLst/>
          </a:prstGeom>
          <a:solidFill>
            <a:schemeClr val="bg1"/>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2800" b="1" dirty="0" err="1"/>
              <a:t>Certificeringsdienstverlener</a:t>
            </a:r>
            <a:endParaRPr lang="de-DE" sz="2800" b="1" dirty="0"/>
          </a:p>
        </p:txBody>
      </p:sp>
    </p:spTree>
    <p:extLst>
      <p:ext uri="{BB962C8B-B14F-4D97-AF65-F5344CB8AC3E}">
        <p14:creationId xmlns:p14="http://schemas.microsoft.com/office/powerpoint/2010/main" val="1701353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5" name="Picture 4" descr="A picture containing tree, nature&#10;&#10;Description automatically generated">
            <a:extLst>
              <a:ext uri="{FF2B5EF4-FFF2-40B4-BE49-F238E27FC236}">
                <a16:creationId xmlns:a16="http://schemas.microsoft.com/office/drawing/2014/main" id="{5CD0C5C8-7ADB-FE4E-98D8-C10B627D5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40570" y="3050240"/>
            <a:ext cx="7310855" cy="3464861"/>
          </a:xfrm>
          <a:prstGeom prst="rect">
            <a:avLst/>
          </a:prstGeom>
        </p:spPr>
      </p:pic>
      <p:pic>
        <p:nvPicPr>
          <p:cNvPr id="11" name="Picture 10" descr="Chart, bar chart&#10;&#10;Description automatically generated">
            <a:extLst>
              <a:ext uri="{FF2B5EF4-FFF2-40B4-BE49-F238E27FC236}">
                <a16:creationId xmlns:a16="http://schemas.microsoft.com/office/drawing/2014/main" id="{F5CDEA9B-7F25-F040-B3C1-5B29845F5D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17490" y="342899"/>
            <a:ext cx="4957013" cy="2261755"/>
          </a:xfrm>
          <a:prstGeom prst="rect">
            <a:avLst/>
          </a:prstGeom>
        </p:spPr>
      </p:pic>
      <p:sp>
        <p:nvSpPr>
          <p:cNvPr id="4" name="Textfeld 3">
            <a:extLst>
              <a:ext uri="{FF2B5EF4-FFF2-40B4-BE49-F238E27FC236}">
                <a16:creationId xmlns:a16="http://schemas.microsoft.com/office/drawing/2014/main" id="{31C9D137-D085-4F46-B41F-7AD2C7CD58B5}"/>
              </a:ext>
            </a:extLst>
          </p:cNvPr>
          <p:cNvSpPr txBox="1"/>
          <p:nvPr/>
        </p:nvSpPr>
        <p:spPr>
          <a:xfrm>
            <a:off x="561429" y="369275"/>
            <a:ext cx="11069133" cy="523220"/>
          </a:xfrm>
          <a:prstGeom prst="rect">
            <a:avLst/>
          </a:prstGeom>
          <a:solidFill>
            <a:schemeClr val="bg1"/>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2800" b="1" dirty="0"/>
              <a:t>Externe </a:t>
            </a:r>
            <a:r>
              <a:rPr lang="de-DE" sz="2800" b="1" dirty="0" err="1"/>
              <a:t>certificeerders</a:t>
            </a:r>
            <a:r>
              <a:rPr lang="de-DE" sz="2800" b="1" dirty="0"/>
              <a:t> / </a:t>
            </a:r>
            <a:r>
              <a:rPr lang="de-DE" sz="2800" b="1" dirty="0" err="1"/>
              <a:t>certificatie-instellingen</a:t>
            </a:r>
            <a:endParaRPr lang="de-DE" sz="2800" b="1" dirty="0"/>
          </a:p>
        </p:txBody>
      </p:sp>
    </p:spTree>
    <p:extLst>
      <p:ext uri="{BB962C8B-B14F-4D97-AF65-F5344CB8AC3E}">
        <p14:creationId xmlns:p14="http://schemas.microsoft.com/office/powerpoint/2010/main" val="705930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nl-NL" b="1" dirty="0">
                <a:solidFill>
                  <a:schemeClr val="bg1">
                    <a:lumMod val="50000"/>
                  </a:schemeClr>
                </a:solidFill>
              </a:rPr>
              <a:t>Aan de </a:t>
            </a:r>
            <a:r>
              <a:rPr lang="nl-NL" b="1" dirty="0" err="1">
                <a:solidFill>
                  <a:schemeClr val="bg1">
                    <a:lumMod val="50000"/>
                  </a:schemeClr>
                </a:solidFill>
              </a:rPr>
              <a:t>OpenChain</a:t>
            </a:r>
            <a:r>
              <a:rPr lang="nl-NL" b="1" dirty="0">
                <a:solidFill>
                  <a:schemeClr val="bg1">
                    <a:lumMod val="50000"/>
                  </a:schemeClr>
                </a:solidFill>
              </a:rPr>
              <a:t>-standaard kan worden voldaan door:</a:t>
            </a:r>
            <a:br>
              <a:rPr lang="en-US" dirty="0">
                <a:solidFill>
                  <a:schemeClr val="bg1">
                    <a:lumMod val="50000"/>
                  </a:schemeClr>
                </a:solidFill>
              </a:rPr>
            </a:br>
            <a:br>
              <a:rPr lang="en-US" dirty="0">
                <a:solidFill>
                  <a:schemeClr val="bg1">
                    <a:lumMod val="50000"/>
                  </a:schemeClr>
                </a:solidFill>
              </a:rPr>
            </a:br>
            <a:r>
              <a:rPr lang="en-US" dirty="0" err="1">
                <a:solidFill>
                  <a:schemeClr val="bg1">
                    <a:lumMod val="50000"/>
                  </a:schemeClr>
                </a:solidFill>
              </a:rPr>
              <a:t>Zelfcertificering</a:t>
            </a:r>
            <a:br>
              <a:rPr lang="en-US" dirty="0">
                <a:solidFill>
                  <a:schemeClr val="bg1">
                    <a:lumMod val="50000"/>
                  </a:schemeClr>
                </a:solidFill>
              </a:rPr>
            </a:br>
            <a:br>
              <a:rPr lang="en-US" dirty="0">
                <a:solidFill>
                  <a:schemeClr val="bg1">
                    <a:lumMod val="50000"/>
                  </a:schemeClr>
                </a:solidFill>
              </a:rPr>
            </a:br>
            <a:r>
              <a:rPr lang="en-US" dirty="0" err="1">
                <a:solidFill>
                  <a:schemeClr val="bg1">
                    <a:lumMod val="50000"/>
                  </a:schemeClr>
                </a:solidFill>
              </a:rPr>
              <a:t>Onafhankelijke</a:t>
            </a:r>
            <a:r>
              <a:rPr lang="en-US" dirty="0">
                <a:solidFill>
                  <a:schemeClr val="bg1">
                    <a:lumMod val="50000"/>
                  </a:schemeClr>
                </a:solidFill>
              </a:rPr>
              <a:t> compliance </a:t>
            </a:r>
            <a:r>
              <a:rPr lang="en-US" dirty="0" err="1">
                <a:solidFill>
                  <a:schemeClr val="bg1">
                    <a:lumMod val="50000"/>
                  </a:schemeClr>
                </a:solidFill>
              </a:rPr>
              <a:t>beoordeling</a:t>
            </a:r>
            <a:br>
              <a:rPr lang="en-US" dirty="0">
                <a:solidFill>
                  <a:schemeClr val="bg1">
                    <a:lumMod val="50000"/>
                  </a:schemeClr>
                </a:solidFill>
              </a:rPr>
            </a:br>
            <a:br>
              <a:rPr lang="en-US" dirty="0">
                <a:solidFill>
                  <a:schemeClr val="bg1">
                    <a:lumMod val="50000"/>
                  </a:schemeClr>
                </a:solidFill>
              </a:rPr>
            </a:br>
            <a:r>
              <a:rPr lang="en-US" dirty="0" err="1">
                <a:solidFill>
                  <a:schemeClr val="bg1">
                    <a:lumMod val="50000"/>
                  </a:schemeClr>
                </a:solidFill>
              </a:rPr>
              <a:t>Certificering</a:t>
            </a:r>
            <a:r>
              <a:rPr lang="en-US" dirty="0">
                <a:solidFill>
                  <a:schemeClr val="bg1">
                    <a:lumMod val="50000"/>
                  </a:schemeClr>
                </a:solidFill>
              </a:rPr>
              <a:t> door </a:t>
            </a:r>
            <a:r>
              <a:rPr lang="en-US" dirty="0" err="1">
                <a:solidFill>
                  <a:schemeClr val="bg1">
                    <a:lumMod val="50000"/>
                  </a:schemeClr>
                </a:solidFill>
              </a:rPr>
              <a:t>derden</a:t>
            </a:r>
            <a:endParaRPr sz="3600" b="0" i="0" u="none" strike="noStrike" cap="none" dirty="0">
              <a:solidFill>
                <a:schemeClr val="bg1">
                  <a:lumMod val="50000"/>
                </a:schemeClr>
              </a:solidFill>
              <a:latin typeface="Calibri"/>
              <a:ea typeface="Calibri"/>
              <a:cs typeface="Calibri"/>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2995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nl-NL" sz="4200" dirty="0"/>
              <a:t>Keuzevrijheid voor klanten en leveranciers</a:t>
            </a:r>
            <a:endParaRPr lang="en-CA" sz="4200" dirty="0"/>
          </a:p>
        </p:txBody>
      </p:sp>
    </p:spTree>
    <p:extLst>
      <p:ext uri="{BB962C8B-B14F-4D97-AF65-F5344CB8AC3E}">
        <p14:creationId xmlns:p14="http://schemas.microsoft.com/office/powerpoint/2010/main" val="3419136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4" name="図 14">
            <a:extLst>
              <a:ext uri="{FF2B5EF4-FFF2-40B4-BE49-F238E27FC236}">
                <a16:creationId xmlns:a16="http://schemas.microsoft.com/office/drawing/2014/main" id="{2832A84E-602C-384E-9787-3FF6AB08D5E8}"/>
              </a:ext>
            </a:extLst>
          </p:cNvPr>
          <p:cNvPicPr>
            <a:picLocks noChangeAspect="1"/>
          </p:cNvPicPr>
          <p:nvPr/>
        </p:nvPicPr>
        <p:blipFill>
          <a:blip r:embed="rId3"/>
          <a:stretch>
            <a:fillRect/>
          </a:stretch>
        </p:blipFill>
        <p:spPr>
          <a:xfrm>
            <a:off x="6353298" y="2584388"/>
            <a:ext cx="787830" cy="986030"/>
          </a:xfrm>
          <a:prstGeom prst="rect">
            <a:avLst/>
          </a:prstGeom>
        </p:spPr>
      </p:pic>
      <p:sp>
        <p:nvSpPr>
          <p:cNvPr id="18" name="TextBox 17">
            <a:extLst>
              <a:ext uri="{FF2B5EF4-FFF2-40B4-BE49-F238E27FC236}">
                <a16:creationId xmlns:a16="http://schemas.microsoft.com/office/drawing/2014/main" id="{5351CE73-9862-BF41-88CB-618BF07A85C4}"/>
              </a:ext>
            </a:extLst>
          </p:cNvPr>
          <p:cNvSpPr txBox="1"/>
          <p:nvPr/>
        </p:nvSpPr>
        <p:spPr>
          <a:xfrm>
            <a:off x="7349826" y="6094710"/>
            <a:ext cx="3601282" cy="600164"/>
          </a:xfrm>
          <a:prstGeom prst="rect">
            <a:avLst/>
          </a:prstGeom>
          <a:noFill/>
        </p:spPr>
        <p:txBody>
          <a:bodyPr wrap="square" lIns="91440" tIns="45720" rIns="91440" bIns="45720" rtlCol="0" anchor="t">
            <a:spAutoFit/>
          </a:bodyPr>
          <a:lstStyle/>
          <a:p>
            <a:r>
              <a:rPr lang="en-JP" sz="1100" i="1" dirty="0"/>
              <a:t>The Projects And Tools Cited Are For Reference only.</a:t>
            </a:r>
            <a:br>
              <a:rPr lang="en-JP" sz="1100" i="1" dirty="0"/>
            </a:br>
            <a:r>
              <a:rPr lang="en-JP" sz="1100" i="1" dirty="0"/>
              <a:t>OpenChain ISO 5230:2020 is not prescriptive regarding process implementation choices.</a:t>
            </a:r>
            <a:endParaRPr lang="en-US" sz="1100" i="1" dirty="0"/>
          </a:p>
        </p:txBody>
      </p:sp>
      <p:sp>
        <p:nvSpPr>
          <p:cNvPr id="2" name="Google Shape;285;p35">
            <a:extLst>
              <a:ext uri="{FF2B5EF4-FFF2-40B4-BE49-F238E27FC236}">
                <a16:creationId xmlns:a16="http://schemas.microsoft.com/office/drawing/2014/main" id="{C366D37C-CCAF-4D68-A9CF-8A3C4F4C126B}"/>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r>
              <a:rPr lang="en-US" sz="4200" dirty="0" err="1"/>
              <a:t>Kwaliteits</a:t>
            </a:r>
            <a:r>
              <a:rPr lang="en-US" sz="4200" dirty="0"/>
              <a:t> compliance van </a:t>
            </a:r>
            <a:r>
              <a:rPr lang="en-US" sz="4200" dirty="0" err="1"/>
              <a:t>OpenChain</a:t>
            </a:r>
            <a:r>
              <a:rPr lang="en-US" sz="4200" dirty="0"/>
              <a:t> Frames</a:t>
            </a:r>
            <a:endParaRPr lang="en-US" dirty="0"/>
          </a:p>
        </p:txBody>
      </p:sp>
      <p:pic>
        <p:nvPicPr>
          <p:cNvPr id="15" name="Picture 15" descr="A picture containing lamp&#10;&#10;Description automatically generated">
            <a:extLst>
              <a:ext uri="{FF2B5EF4-FFF2-40B4-BE49-F238E27FC236}">
                <a16:creationId xmlns:a16="http://schemas.microsoft.com/office/drawing/2014/main" id="{BF8130C9-6273-4C0F-814A-D20B0F53EBCC}"/>
              </a:ext>
            </a:extLst>
          </p:cNvPr>
          <p:cNvPicPr>
            <a:picLocks noChangeAspect="1"/>
          </p:cNvPicPr>
          <p:nvPr/>
        </p:nvPicPr>
        <p:blipFill>
          <a:blip r:embed="rId4"/>
          <a:stretch>
            <a:fillRect/>
          </a:stretch>
        </p:blipFill>
        <p:spPr>
          <a:xfrm>
            <a:off x="4916550" y="1981061"/>
            <a:ext cx="787830" cy="4135959"/>
          </a:xfrm>
          <a:prstGeom prst="rect">
            <a:avLst/>
          </a:prstGeom>
        </p:spPr>
      </p:pic>
      <p:pic>
        <p:nvPicPr>
          <p:cNvPr id="8" name="Picture 7" descr="A picture containing food&#10;&#10;Description automatically generated">
            <a:extLst>
              <a:ext uri="{FF2B5EF4-FFF2-40B4-BE49-F238E27FC236}">
                <a16:creationId xmlns:a16="http://schemas.microsoft.com/office/drawing/2014/main" id="{59984ACE-EFC8-324D-A0A9-2201A50BBCA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7863" y="1933619"/>
            <a:ext cx="1424773" cy="792077"/>
          </a:xfrm>
          <a:prstGeom prst="rect">
            <a:avLst/>
          </a:prstGeom>
        </p:spPr>
      </p:pic>
      <p:pic>
        <p:nvPicPr>
          <p:cNvPr id="16" name="Picture 16">
            <a:extLst>
              <a:ext uri="{FF2B5EF4-FFF2-40B4-BE49-F238E27FC236}">
                <a16:creationId xmlns:a16="http://schemas.microsoft.com/office/drawing/2014/main" id="{D63151AE-4571-4EBE-9417-5402E15B5700}"/>
              </a:ext>
            </a:extLst>
          </p:cNvPr>
          <p:cNvPicPr>
            <a:picLocks noChangeAspect="1"/>
          </p:cNvPicPr>
          <p:nvPr/>
        </p:nvPicPr>
        <p:blipFill>
          <a:blip r:embed="rId6"/>
          <a:stretch>
            <a:fillRect/>
          </a:stretch>
        </p:blipFill>
        <p:spPr>
          <a:xfrm>
            <a:off x="6154973" y="5629066"/>
            <a:ext cx="1147590" cy="258116"/>
          </a:xfrm>
          <a:prstGeom prst="rect">
            <a:avLst/>
          </a:prstGeom>
        </p:spPr>
      </p:pic>
      <p:pic>
        <p:nvPicPr>
          <p:cNvPr id="17" name="Picture 19">
            <a:extLst>
              <a:ext uri="{FF2B5EF4-FFF2-40B4-BE49-F238E27FC236}">
                <a16:creationId xmlns:a16="http://schemas.microsoft.com/office/drawing/2014/main" id="{EF681E5F-9F1E-4F9F-8417-2D4C4A7DA3FD}"/>
              </a:ext>
            </a:extLst>
          </p:cNvPr>
          <p:cNvPicPr>
            <a:picLocks noChangeAspect="1"/>
          </p:cNvPicPr>
          <p:nvPr/>
        </p:nvPicPr>
        <p:blipFill>
          <a:blip r:embed="rId7"/>
          <a:stretch>
            <a:fillRect/>
          </a:stretch>
        </p:blipFill>
        <p:spPr>
          <a:xfrm>
            <a:off x="6154973" y="4049040"/>
            <a:ext cx="925496" cy="513297"/>
          </a:xfrm>
          <a:prstGeom prst="rect">
            <a:avLst/>
          </a:prstGeom>
        </p:spPr>
      </p:pic>
      <p:pic>
        <p:nvPicPr>
          <p:cNvPr id="20" name="Picture 20">
            <a:extLst>
              <a:ext uri="{FF2B5EF4-FFF2-40B4-BE49-F238E27FC236}">
                <a16:creationId xmlns:a16="http://schemas.microsoft.com/office/drawing/2014/main" id="{6D1A78C3-C4FB-4F4C-998F-FAFF17C0C71A}"/>
              </a:ext>
            </a:extLst>
          </p:cNvPr>
          <p:cNvPicPr>
            <a:picLocks noChangeAspect="1"/>
          </p:cNvPicPr>
          <p:nvPr/>
        </p:nvPicPr>
        <p:blipFill>
          <a:blip r:embed="rId8"/>
          <a:stretch>
            <a:fillRect/>
          </a:stretch>
        </p:blipFill>
        <p:spPr>
          <a:xfrm>
            <a:off x="6154973" y="4653883"/>
            <a:ext cx="925495" cy="398920"/>
          </a:xfrm>
          <a:prstGeom prst="rect">
            <a:avLst/>
          </a:prstGeom>
        </p:spPr>
      </p:pic>
      <p:pic>
        <p:nvPicPr>
          <p:cNvPr id="21" name="Picture 21">
            <a:extLst>
              <a:ext uri="{FF2B5EF4-FFF2-40B4-BE49-F238E27FC236}">
                <a16:creationId xmlns:a16="http://schemas.microsoft.com/office/drawing/2014/main" id="{844FD9CD-D19E-42AA-9A42-6B58AB4A026A}"/>
              </a:ext>
            </a:extLst>
          </p:cNvPr>
          <p:cNvPicPr>
            <a:picLocks noChangeAspect="1"/>
          </p:cNvPicPr>
          <p:nvPr/>
        </p:nvPicPr>
        <p:blipFill>
          <a:blip r:embed="rId9"/>
          <a:stretch>
            <a:fillRect/>
          </a:stretch>
        </p:blipFill>
        <p:spPr>
          <a:xfrm>
            <a:off x="6178333" y="5144349"/>
            <a:ext cx="921845" cy="397659"/>
          </a:xfrm>
          <a:prstGeom prst="rect">
            <a:avLst/>
          </a:prstGeom>
        </p:spPr>
      </p:pic>
      <p:sp>
        <p:nvSpPr>
          <p:cNvPr id="19" name="テキスト ボックス 24">
            <a:extLst>
              <a:ext uri="{FF2B5EF4-FFF2-40B4-BE49-F238E27FC236}">
                <a16:creationId xmlns:a16="http://schemas.microsoft.com/office/drawing/2014/main" id="{FBB1B04A-73C7-D44C-A2B4-01DBC480CA8D}"/>
              </a:ext>
            </a:extLst>
          </p:cNvPr>
          <p:cNvSpPr txBox="1"/>
          <p:nvPr/>
        </p:nvSpPr>
        <p:spPr>
          <a:xfrm>
            <a:off x="971858" y="3267853"/>
            <a:ext cx="3626270" cy="2031325"/>
          </a:xfrm>
          <a:prstGeom prst="rect">
            <a:avLst/>
          </a:prstGeom>
          <a:noFill/>
        </p:spPr>
        <p:txBody>
          <a:bodyPr wrap="square" lIns="91440" tIns="45720" rIns="91440" bIns="45720" rtlCol="0" anchor="t">
            <a:spAutoFit/>
          </a:bodyPr>
          <a:lstStyle/>
          <a:p>
            <a:pPr marL="285750" indent="-285750">
              <a:buFont typeface="Wingdings"/>
              <a:buChar char="ü"/>
            </a:pPr>
            <a:r>
              <a:rPr kumimoji="1" lang="en-US" altLang="ja-JP" sz="1800" dirty="0" err="1">
                <a:solidFill>
                  <a:srgbClr val="008892"/>
                </a:solidFill>
                <a:latin typeface="Calibri"/>
              </a:rPr>
              <a:t>Vastgeteld</a:t>
            </a:r>
            <a:r>
              <a:rPr kumimoji="1" lang="en-US" altLang="ja-JP" sz="1800" dirty="0">
                <a:solidFill>
                  <a:srgbClr val="008892"/>
                </a:solidFill>
                <a:latin typeface="Calibri"/>
              </a:rPr>
              <a:t> </a:t>
            </a:r>
            <a:r>
              <a:rPr kumimoji="1" lang="en-US" altLang="ja-JP" sz="1800" dirty="0" err="1">
                <a:solidFill>
                  <a:srgbClr val="008892"/>
                </a:solidFill>
                <a:latin typeface="Calibri"/>
              </a:rPr>
              <a:t>Programma</a:t>
            </a:r>
            <a:endParaRPr kumimoji="1" lang="en-US" altLang="ja-JP" sz="1800" dirty="0">
              <a:solidFill>
                <a:srgbClr val="008892"/>
              </a:solidFill>
              <a:latin typeface="Calibri"/>
            </a:endParaRPr>
          </a:p>
          <a:p>
            <a:pPr marL="285750" indent="-285750">
              <a:buFont typeface="Wingdings"/>
              <a:buChar char="ü"/>
            </a:pPr>
            <a:r>
              <a:rPr kumimoji="1" lang="en-US" altLang="ja-JP" sz="1800" dirty="0">
                <a:solidFill>
                  <a:srgbClr val="008892"/>
                </a:solidFill>
                <a:latin typeface="Calibri"/>
              </a:rPr>
              <a:t>Taken </a:t>
            </a:r>
            <a:r>
              <a:rPr kumimoji="1" lang="en-US" altLang="ja-JP" sz="1800" dirty="0" err="1">
                <a:solidFill>
                  <a:srgbClr val="008892"/>
                </a:solidFill>
                <a:latin typeface="Calibri"/>
              </a:rPr>
              <a:t>gedefinieerd</a:t>
            </a:r>
            <a:endParaRPr kumimoji="1" lang="en-US" altLang="ja-JP" sz="1800" dirty="0">
              <a:solidFill>
                <a:srgbClr val="008892"/>
              </a:solidFill>
              <a:latin typeface="Calibri"/>
            </a:endParaRPr>
          </a:p>
          <a:p>
            <a:pPr marL="285750" indent="-285750">
              <a:buFont typeface="Wingdings"/>
              <a:buChar char="ü"/>
            </a:pPr>
            <a:r>
              <a:rPr kumimoji="1" lang="en-US" altLang="ja-JP" sz="1800" dirty="0" err="1">
                <a:solidFill>
                  <a:srgbClr val="008892"/>
                </a:solidFill>
                <a:latin typeface="Calibri"/>
              </a:rPr>
              <a:t>Beoordelings</a:t>
            </a:r>
            <a:r>
              <a:rPr kumimoji="1" lang="en-US" altLang="ja-JP" sz="1800" dirty="0">
                <a:solidFill>
                  <a:srgbClr val="008892"/>
                </a:solidFill>
                <a:latin typeface="Calibri"/>
              </a:rPr>
              <a:t>- </a:t>
            </a:r>
            <a:r>
              <a:rPr kumimoji="1" lang="en-US" altLang="ja-JP" sz="1800" dirty="0" err="1">
                <a:solidFill>
                  <a:srgbClr val="008892"/>
                </a:solidFill>
                <a:latin typeface="Calibri"/>
              </a:rPr>
              <a:t>en</a:t>
            </a:r>
            <a:r>
              <a:rPr kumimoji="1" lang="en-US" altLang="ja-JP" sz="1800" dirty="0">
                <a:solidFill>
                  <a:srgbClr val="008892"/>
                </a:solidFill>
                <a:latin typeface="Calibri"/>
              </a:rPr>
              <a:t> </a:t>
            </a:r>
            <a:r>
              <a:rPr kumimoji="1" lang="en-US" altLang="ja-JP" sz="1800" dirty="0" err="1">
                <a:solidFill>
                  <a:srgbClr val="008892"/>
                </a:solidFill>
                <a:latin typeface="Calibri"/>
              </a:rPr>
              <a:t>goedkeuringsproces</a:t>
            </a:r>
            <a:endParaRPr kumimoji="1" lang="en-US" altLang="ja-JP" sz="1800" dirty="0">
              <a:solidFill>
                <a:srgbClr val="008892"/>
              </a:solidFill>
              <a:latin typeface="Calibri"/>
            </a:endParaRPr>
          </a:p>
          <a:p>
            <a:pPr marL="285750" indent="-285750">
              <a:buFont typeface="Wingdings"/>
              <a:buChar char="ü"/>
            </a:pPr>
            <a:r>
              <a:rPr lang="en-US" altLang="ja-JP" sz="1800" dirty="0">
                <a:solidFill>
                  <a:srgbClr val="008892"/>
                </a:solidFill>
                <a:latin typeface="Calibri"/>
              </a:rPr>
              <a:t>Compliance </a:t>
            </a:r>
            <a:r>
              <a:rPr lang="en-US" altLang="ja-JP" sz="1800" dirty="0" err="1">
                <a:solidFill>
                  <a:srgbClr val="008892"/>
                </a:solidFill>
                <a:latin typeface="Calibri"/>
              </a:rPr>
              <a:t>artefacten</a:t>
            </a:r>
            <a:r>
              <a:rPr lang="en-US" altLang="ja-JP" sz="1800" dirty="0">
                <a:solidFill>
                  <a:srgbClr val="008892"/>
                </a:solidFill>
                <a:latin typeface="Calibri"/>
              </a:rPr>
              <a:t> </a:t>
            </a:r>
            <a:r>
              <a:rPr lang="en-US" altLang="ja-JP" sz="1800" dirty="0" err="1">
                <a:solidFill>
                  <a:srgbClr val="008892"/>
                </a:solidFill>
                <a:latin typeface="Calibri"/>
              </a:rPr>
              <a:t>verzameld</a:t>
            </a:r>
            <a:endParaRPr lang="en-US" altLang="ja-JP" sz="1800" dirty="0">
              <a:solidFill>
                <a:srgbClr val="008892"/>
              </a:solidFill>
              <a:latin typeface="Calibri"/>
            </a:endParaRPr>
          </a:p>
          <a:p>
            <a:pPr marL="285750" indent="-285750">
              <a:buFont typeface="Wingdings"/>
              <a:buChar char="ü"/>
            </a:pPr>
            <a:r>
              <a:rPr lang="en-US" altLang="ja-JP" sz="1800" dirty="0" err="1">
                <a:solidFill>
                  <a:srgbClr val="008892"/>
                </a:solidFill>
                <a:latin typeface="Calibri"/>
              </a:rPr>
              <a:t>Beleid</a:t>
            </a:r>
            <a:r>
              <a:rPr lang="en-US" altLang="ja-JP" sz="1800" dirty="0">
                <a:solidFill>
                  <a:srgbClr val="008892"/>
                </a:solidFill>
                <a:latin typeface="Calibri"/>
              </a:rPr>
              <a:t> </a:t>
            </a:r>
            <a:r>
              <a:rPr lang="en-US" altLang="ja-JP" sz="1800" dirty="0" err="1">
                <a:solidFill>
                  <a:srgbClr val="008892"/>
                </a:solidFill>
                <a:latin typeface="Calibri"/>
              </a:rPr>
              <a:t>voor</a:t>
            </a:r>
            <a:r>
              <a:rPr lang="en-US" altLang="ja-JP" sz="1800" dirty="0">
                <a:solidFill>
                  <a:srgbClr val="008892"/>
                </a:solidFill>
                <a:latin typeface="Calibri"/>
              </a:rPr>
              <a:t> </a:t>
            </a:r>
            <a:r>
              <a:rPr lang="en-US" altLang="ja-JP" sz="1800" dirty="0" err="1">
                <a:solidFill>
                  <a:srgbClr val="008892"/>
                </a:solidFill>
                <a:latin typeface="Calibri"/>
              </a:rPr>
              <a:t>communitybetrokkenheid</a:t>
            </a:r>
            <a:endParaRPr lang="en-US" altLang="ja-JP" sz="1800" dirty="0">
              <a:solidFill>
                <a:srgbClr val="008892"/>
              </a:solidFill>
              <a:latin typeface="Calibri"/>
            </a:endParaRPr>
          </a:p>
        </p:txBody>
      </p:sp>
      <p:sp>
        <p:nvSpPr>
          <p:cNvPr id="22" name="テキスト ボックス 4">
            <a:extLst>
              <a:ext uri="{FF2B5EF4-FFF2-40B4-BE49-F238E27FC236}">
                <a16:creationId xmlns:a16="http://schemas.microsoft.com/office/drawing/2014/main" id="{89B6BEB7-6845-0C41-AAEA-EA2BB8A46845}"/>
              </a:ext>
            </a:extLst>
          </p:cNvPr>
          <p:cNvSpPr txBox="1"/>
          <p:nvPr/>
        </p:nvSpPr>
        <p:spPr>
          <a:xfrm>
            <a:off x="971858" y="2868654"/>
            <a:ext cx="4303527" cy="400110"/>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Open Source Compliance </a:t>
            </a:r>
            <a:r>
              <a:rPr kumimoji="1" lang="en-US" altLang="ja-JP" sz="2000" dirty="0" err="1">
                <a:solidFill>
                  <a:srgbClr val="008892"/>
                </a:solidFill>
                <a:latin typeface="Calibri" panose="020F0502020204030204" pitchFamily="34" charset="0"/>
              </a:rPr>
              <a:t>Programma</a:t>
            </a:r>
            <a:r>
              <a:rPr kumimoji="1" lang="en-US" altLang="ja-JP" sz="2000" dirty="0">
                <a:solidFill>
                  <a:srgbClr val="008892"/>
                </a:solidFill>
                <a:latin typeface="Calibri" panose="020F0502020204030204" pitchFamily="34" charset="0"/>
              </a:rPr>
              <a:t>…</a:t>
            </a:r>
            <a:endParaRPr kumimoji="1" lang="ja-JP" altLang="en-US" sz="2000" dirty="0">
              <a:solidFill>
                <a:srgbClr val="008892"/>
              </a:solidFill>
              <a:latin typeface="Calibri" panose="020F0502020204030204" pitchFamily="34" charset="0"/>
            </a:endParaRPr>
          </a:p>
        </p:txBody>
      </p:sp>
      <p:sp>
        <p:nvSpPr>
          <p:cNvPr id="23" name="テキスト ボックス 4">
            <a:extLst>
              <a:ext uri="{FF2B5EF4-FFF2-40B4-BE49-F238E27FC236}">
                <a16:creationId xmlns:a16="http://schemas.microsoft.com/office/drawing/2014/main" id="{40808B3A-4C8E-2640-AF39-94B3C5739E9F}"/>
              </a:ext>
            </a:extLst>
          </p:cNvPr>
          <p:cNvSpPr txBox="1"/>
          <p:nvPr/>
        </p:nvSpPr>
        <p:spPr>
          <a:xfrm>
            <a:off x="6536344" y="1797029"/>
            <a:ext cx="3980765" cy="400110"/>
          </a:xfrm>
          <a:prstGeom prst="rect">
            <a:avLst/>
          </a:prstGeom>
          <a:noFill/>
        </p:spPr>
        <p:txBody>
          <a:bodyPr wrap="square" rtlCol="0">
            <a:spAutoFit/>
          </a:bodyPr>
          <a:lstStyle/>
          <a:p>
            <a:pPr algn="ctr"/>
            <a:r>
              <a:rPr kumimoji="1" lang="en-US" altLang="ja-JP" sz="2000" dirty="0" err="1">
                <a:solidFill>
                  <a:srgbClr val="008892"/>
                </a:solidFill>
                <a:latin typeface="Calibri" panose="020F0502020204030204" pitchFamily="34" charset="0"/>
              </a:rPr>
              <a:t>Voorbeeld</a:t>
            </a:r>
            <a:r>
              <a:rPr kumimoji="1" lang="en-US" altLang="ja-JP" sz="2000" dirty="0">
                <a:solidFill>
                  <a:srgbClr val="008892"/>
                </a:solidFill>
                <a:latin typeface="Calibri" panose="020F0502020204030204" pitchFamily="34" charset="0"/>
              </a:rPr>
              <a:t> </a:t>
            </a:r>
            <a:r>
              <a:rPr kumimoji="1" lang="en-US" altLang="ja-JP" sz="2000" dirty="0" err="1">
                <a:solidFill>
                  <a:srgbClr val="008892"/>
                </a:solidFill>
                <a:latin typeface="Calibri" panose="020F0502020204030204" pitchFamily="34" charset="0"/>
              </a:rPr>
              <a:t>implementatiekeuzes</a:t>
            </a:r>
            <a:endParaRPr kumimoji="1" lang="ja-JP" altLang="en-US" sz="2000" dirty="0">
              <a:solidFill>
                <a:srgbClr val="008892"/>
              </a:solidFill>
              <a:latin typeface="Calibri" panose="020F0502020204030204" pitchFamily="34" charset="0"/>
            </a:endParaRPr>
          </a:p>
        </p:txBody>
      </p:sp>
      <p:sp>
        <p:nvSpPr>
          <p:cNvPr id="24" name="テキスト ボックス 24">
            <a:extLst>
              <a:ext uri="{FF2B5EF4-FFF2-40B4-BE49-F238E27FC236}">
                <a16:creationId xmlns:a16="http://schemas.microsoft.com/office/drawing/2014/main" id="{1D4CA3B1-74AD-7843-A05C-BB2F67FC2201}"/>
              </a:ext>
            </a:extLst>
          </p:cNvPr>
          <p:cNvSpPr txBox="1"/>
          <p:nvPr/>
        </p:nvSpPr>
        <p:spPr>
          <a:xfrm>
            <a:off x="7349827" y="2811516"/>
            <a:ext cx="3626270" cy="369332"/>
          </a:xfrm>
          <a:prstGeom prst="rect">
            <a:avLst/>
          </a:prstGeom>
          <a:noFill/>
        </p:spPr>
        <p:txBody>
          <a:bodyPr wrap="square" lIns="91440" tIns="45720" rIns="91440" bIns="45720" rtlCol="0" anchor="t">
            <a:spAutoFit/>
          </a:bodyPr>
          <a:lstStyle/>
          <a:p>
            <a:pPr marL="285750" indent="-285750">
              <a:buFont typeface="Wingdings"/>
              <a:buChar char="ü"/>
            </a:pPr>
            <a:r>
              <a:rPr kumimoji="1" lang="en-US" altLang="ja-JP" sz="1800" dirty="0">
                <a:solidFill>
                  <a:srgbClr val="008892"/>
                </a:solidFill>
                <a:latin typeface="Calibri"/>
              </a:rPr>
              <a:t>Software Bill of Materials</a:t>
            </a:r>
            <a:endParaRPr lang="en-US" altLang="ja-JP" sz="1800" dirty="0">
              <a:solidFill>
                <a:srgbClr val="008892"/>
              </a:solidFill>
              <a:latin typeface="Calibri"/>
            </a:endParaRPr>
          </a:p>
        </p:txBody>
      </p:sp>
      <p:sp>
        <p:nvSpPr>
          <p:cNvPr id="25" name="テキスト ボックス 24">
            <a:extLst>
              <a:ext uri="{FF2B5EF4-FFF2-40B4-BE49-F238E27FC236}">
                <a16:creationId xmlns:a16="http://schemas.microsoft.com/office/drawing/2014/main" id="{26DB7164-8A1C-1A4E-9737-BA80AFBD0614}"/>
              </a:ext>
            </a:extLst>
          </p:cNvPr>
          <p:cNvSpPr txBox="1"/>
          <p:nvPr/>
        </p:nvSpPr>
        <p:spPr>
          <a:xfrm>
            <a:off x="7349826" y="4476196"/>
            <a:ext cx="3870315" cy="1200329"/>
          </a:xfrm>
          <a:prstGeom prst="rect">
            <a:avLst/>
          </a:prstGeom>
          <a:noFill/>
        </p:spPr>
        <p:txBody>
          <a:bodyPr wrap="square" lIns="91440" tIns="45720" rIns="91440" bIns="45720" rtlCol="0" anchor="t">
            <a:spAutoFit/>
          </a:bodyPr>
          <a:lstStyle/>
          <a:p>
            <a:pPr marL="285750" indent="-285750">
              <a:buFont typeface="Wingdings"/>
              <a:buChar char="ü"/>
            </a:pPr>
            <a:r>
              <a:rPr kumimoji="1" lang="en-US" altLang="ja-JP" sz="1800" dirty="0" err="1">
                <a:solidFill>
                  <a:srgbClr val="008892"/>
                </a:solidFill>
                <a:latin typeface="Calibri"/>
              </a:rPr>
              <a:t>Automatisering</a:t>
            </a:r>
            <a:r>
              <a:rPr kumimoji="1" lang="en-US" altLang="ja-JP" sz="1800" dirty="0">
                <a:solidFill>
                  <a:srgbClr val="008892"/>
                </a:solidFill>
                <a:latin typeface="Calibri"/>
              </a:rPr>
              <a:t> om upstream, interne </a:t>
            </a:r>
            <a:r>
              <a:rPr kumimoji="1" lang="en-US" altLang="ja-JP" sz="1800" dirty="0" err="1">
                <a:solidFill>
                  <a:srgbClr val="008892"/>
                </a:solidFill>
                <a:latin typeface="Calibri"/>
              </a:rPr>
              <a:t>ontwikkeling</a:t>
            </a:r>
            <a:r>
              <a:rPr kumimoji="1" lang="en-US" altLang="ja-JP" sz="1800" dirty="0">
                <a:solidFill>
                  <a:srgbClr val="008892"/>
                </a:solidFill>
                <a:latin typeface="Calibri"/>
              </a:rPr>
              <a:t> </a:t>
            </a:r>
            <a:r>
              <a:rPr kumimoji="1" lang="en-US" altLang="ja-JP" sz="1800" dirty="0" err="1">
                <a:solidFill>
                  <a:srgbClr val="008892"/>
                </a:solidFill>
                <a:latin typeface="Calibri"/>
              </a:rPr>
              <a:t>en</a:t>
            </a:r>
            <a:r>
              <a:rPr kumimoji="1" lang="en-US" altLang="ja-JP" sz="1800" dirty="0">
                <a:solidFill>
                  <a:srgbClr val="008892"/>
                </a:solidFill>
                <a:latin typeface="Calibri"/>
              </a:rPr>
              <a:t> downstream open source software </a:t>
            </a:r>
            <a:r>
              <a:rPr kumimoji="1" lang="en-US" altLang="ja-JP" sz="1800" dirty="0" err="1">
                <a:solidFill>
                  <a:srgbClr val="008892"/>
                </a:solidFill>
                <a:latin typeface="Calibri"/>
              </a:rPr>
              <a:t>te</a:t>
            </a:r>
            <a:r>
              <a:rPr kumimoji="1" lang="en-US" altLang="ja-JP" sz="1800" dirty="0">
                <a:solidFill>
                  <a:srgbClr val="008892"/>
                </a:solidFill>
                <a:latin typeface="Calibri"/>
              </a:rPr>
              <a:t> </a:t>
            </a:r>
            <a:r>
              <a:rPr kumimoji="1" lang="en-US" altLang="ja-JP" sz="1800" dirty="0" err="1">
                <a:solidFill>
                  <a:srgbClr val="008892"/>
                </a:solidFill>
                <a:latin typeface="Calibri"/>
              </a:rPr>
              <a:t>identificeren</a:t>
            </a:r>
            <a:endParaRPr lang="en-US" altLang="ja-JP" sz="1800" dirty="0">
              <a:solidFill>
                <a:srgbClr val="008892"/>
              </a:solidFill>
              <a:latin typeface="Calibri"/>
            </a:endParaRPr>
          </a:p>
        </p:txBody>
      </p:sp>
    </p:spTree>
    <p:extLst>
      <p:ext uri="{BB962C8B-B14F-4D97-AF65-F5344CB8AC3E}">
        <p14:creationId xmlns:p14="http://schemas.microsoft.com/office/powerpoint/2010/main" val="1000905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1"/>
            <a:ext cx="10515600" cy="1325700"/>
          </a:xfrm>
          <a:prstGeom prst="rect">
            <a:avLst/>
          </a:prstGeom>
          <a:noFill/>
          <a:ln>
            <a:noFill/>
          </a:ln>
        </p:spPr>
        <p:txBody>
          <a:bodyPr spcFirstLastPara="1" vert="horz" wrap="square" lIns="91425" tIns="91425" rIns="91425" bIns="91425" rtlCol="0" anchor="ctr" anchorCtr="0">
            <a:noAutofit/>
          </a:bodyPr>
          <a:lstStyle/>
          <a:p>
            <a:pPr>
              <a:buClr>
                <a:schemeClr val="dk1"/>
              </a:buClr>
              <a:buSzPts val="900"/>
            </a:pPr>
            <a:r>
              <a:rPr lang="nl-NL" dirty="0" err="1"/>
              <a:t>OpenChain</a:t>
            </a:r>
            <a:r>
              <a:rPr lang="nl-NL" dirty="0"/>
              <a:t> ISO 5230 definieert de belangrijkste vereisten van een kwaliteitsvol open source-compliance programma. Het </a:t>
            </a:r>
            <a:r>
              <a:rPr lang="nl-NL" dirty="0" err="1"/>
              <a:t>OpenChain</a:t>
            </a:r>
            <a:r>
              <a:rPr lang="nl-NL" dirty="0"/>
              <a:t> Project ontwikkelt deze standaard.</a:t>
            </a:r>
            <a:br>
              <a:rPr lang="en-CA" dirty="0"/>
            </a:br>
            <a:br>
              <a:rPr lang="en-CA" dirty="0"/>
            </a:br>
            <a:r>
              <a:rPr lang="nl-NL" sz="2400" i="1" dirty="0"/>
              <a:t>Onze visie is een leveringsketen waarin open source wordt geleverd met betrouwbare en consistente compliance-informatie.</a:t>
            </a:r>
            <a:br>
              <a:rPr lang="en-CA" sz="2400" dirty="0"/>
            </a:br>
            <a:br>
              <a:rPr lang="en-CA" sz="2400" dirty="0"/>
            </a:br>
            <a:r>
              <a:rPr lang="nl-NL" sz="2400" i="1" dirty="0"/>
              <a:t>Het is onze missie om vereisten vast te stellen om effectief beheer van open source voor deelnemers aan de softwareleveringsketen te bereiken</a:t>
            </a:r>
            <a:endParaRPr sz="2400" i="1" dirty="0"/>
          </a:p>
        </p:txBody>
      </p:sp>
      <p:sp>
        <p:nvSpPr>
          <p:cNvPr id="3" name="Shape 92">
            <a:extLst>
              <a:ext uri="{FF2B5EF4-FFF2-40B4-BE49-F238E27FC236}">
                <a16:creationId xmlns:a16="http://schemas.microsoft.com/office/drawing/2014/main" id="{191A853C-E2E9-C64E-A6FE-FDCD8F912313}"/>
              </a:ext>
            </a:extLst>
          </p:cNvPr>
          <p:cNvSpPr txBox="1">
            <a:spLocks noGrp="1"/>
          </p:cNvSpPr>
          <p:nvPr>
            <p:ph type="sldNum" idx="12"/>
          </p:nvPr>
        </p:nvSpPr>
        <p:spPr>
          <a:xfrm>
            <a:off x="10048875" y="6235700"/>
            <a:ext cx="1304924" cy="365125"/>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CA" sz="1200" b="0" i="0" u="none" strike="noStrike" cap="none">
                <a:solidFill>
                  <a:srgbClr val="898989"/>
                </a:solidFill>
                <a:latin typeface="Calibri"/>
                <a:ea typeface="Calibri"/>
                <a:cs typeface="Calibri"/>
                <a:sym typeface="Calibri"/>
              </a:rPr>
              <a:t>2</a:t>
            </a:fld>
            <a:endParaRPr lang="en-CA" sz="1200" b="0" i="0" u="none" strike="noStrike" cap="none" dirty="0">
              <a:solidFill>
                <a:srgbClr val="898989"/>
              </a:solidFill>
              <a:latin typeface="Calibri"/>
              <a:ea typeface="Calibri"/>
              <a:cs typeface="Calibri"/>
              <a:sym typeface="Calibri"/>
            </a:endParaRPr>
          </a:p>
        </p:txBody>
      </p:sp>
    </p:spTree>
    <p:extLst>
      <p:ext uri="{BB962C8B-B14F-4D97-AF65-F5344CB8AC3E}">
        <p14:creationId xmlns:p14="http://schemas.microsoft.com/office/powerpoint/2010/main" val="2095587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lvl="0">
              <a:buSzPts val="900"/>
            </a:pPr>
            <a:r>
              <a:rPr lang="nl-NL" dirty="0">
                <a:solidFill>
                  <a:schemeClr val="bg1">
                    <a:lumMod val="50000"/>
                  </a:schemeClr>
                </a:solidFill>
              </a:rPr>
              <a:t>Zelfcertificering vormt de kern van de </a:t>
            </a:r>
            <a:r>
              <a:rPr lang="nl-NL" dirty="0" err="1">
                <a:solidFill>
                  <a:schemeClr val="bg1">
                    <a:lumMod val="50000"/>
                  </a:schemeClr>
                </a:solidFill>
              </a:rPr>
              <a:t>OpenChain</a:t>
            </a:r>
            <a:r>
              <a:rPr lang="nl-NL" dirty="0">
                <a:solidFill>
                  <a:schemeClr val="bg1">
                    <a:lumMod val="50000"/>
                  </a:schemeClr>
                </a:solidFill>
              </a:rPr>
              <a:t>-industriestandaard. Bedrijven hebben toegang tot een reeks ja/nee-vragen om te bepalen of ze de belangrijkste vereisten van een hoogwaardig open source-</a:t>
            </a:r>
            <a:r>
              <a:rPr lang="nl-NL" dirty="0" err="1">
                <a:solidFill>
                  <a:schemeClr val="bg1">
                    <a:lumMod val="50000"/>
                  </a:schemeClr>
                </a:solidFill>
              </a:rPr>
              <a:t>complianceprogramma</a:t>
            </a:r>
            <a:r>
              <a:rPr lang="nl-NL" dirty="0">
                <a:solidFill>
                  <a:schemeClr val="bg1">
                    <a:lumMod val="50000"/>
                  </a:schemeClr>
                </a:solidFill>
              </a:rPr>
              <a:t> hebben geïmplementeerd. Deze vragen vind je hier:</a:t>
            </a:r>
            <a:br>
              <a:rPr lang="en-US" dirty="0">
                <a:solidFill>
                  <a:schemeClr val="bg1">
                    <a:lumMod val="50000"/>
                  </a:schemeClr>
                </a:solidFill>
              </a:rPr>
            </a:br>
            <a:r>
              <a:rPr lang="en-US" dirty="0">
                <a:solidFill>
                  <a:schemeClr val="bg1">
                    <a:lumMod val="50000"/>
                  </a:schemeClr>
                </a:solidFill>
                <a:hlinkClick r:id="rId3"/>
              </a:rPr>
              <a:t>https://certification.openchainproject.org</a:t>
            </a:r>
            <a:r>
              <a:rPr lang="en-US" dirty="0">
                <a:solidFill>
                  <a:schemeClr val="bg1">
                    <a:lumMod val="50000"/>
                  </a:schemeClr>
                </a:solidFill>
              </a:rPr>
              <a:t> </a:t>
            </a:r>
            <a:endParaRPr sz="3600" b="0" i="0" u="none" strike="noStrike" cap="none" dirty="0">
              <a:solidFill>
                <a:schemeClr val="bg1">
                  <a:lumMod val="50000"/>
                </a:schemeClr>
              </a:solidFill>
              <a:latin typeface="Calibri"/>
              <a:ea typeface="Calibri"/>
              <a:cs typeface="Calibri"/>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200" dirty="0" err="1"/>
              <a:t>Zelfcertificering</a:t>
            </a:r>
            <a:r>
              <a:rPr lang="en-US" sz="4200" dirty="0"/>
              <a:t> </a:t>
            </a:r>
            <a:endParaRPr lang="en-CA" sz="4200" dirty="0"/>
          </a:p>
        </p:txBody>
      </p:sp>
    </p:spTree>
    <p:extLst>
      <p:ext uri="{BB962C8B-B14F-4D97-AF65-F5344CB8AC3E}">
        <p14:creationId xmlns:p14="http://schemas.microsoft.com/office/powerpoint/2010/main" val="1754998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lvl="0">
              <a:buSzPts val="900"/>
            </a:pPr>
            <a:r>
              <a:rPr lang="nl-NL" dirty="0">
                <a:solidFill>
                  <a:schemeClr val="bg1">
                    <a:lumMod val="50000"/>
                  </a:schemeClr>
                </a:solidFill>
              </a:rPr>
              <a:t>Onafhankelijke compliance beoordeling is wanneer een onafhankelijke partij, zoals een advocatenkantoor, adviesbureau of accountantskantoor, het product van een </a:t>
            </a:r>
            <a:r>
              <a:rPr lang="nl-NL" dirty="0" err="1">
                <a:solidFill>
                  <a:schemeClr val="bg1">
                    <a:lumMod val="50000"/>
                  </a:schemeClr>
                </a:solidFill>
              </a:rPr>
              <a:t>OpenChain</a:t>
            </a:r>
            <a:r>
              <a:rPr lang="nl-NL" dirty="0">
                <a:solidFill>
                  <a:schemeClr val="bg1">
                    <a:lumMod val="50000"/>
                  </a:schemeClr>
                </a:solidFill>
              </a:rPr>
              <a:t>-zelfbeoordeling bestudeert en advies geeft over de vraag of zij het als volledig beschouwen.</a:t>
            </a:r>
            <a:br>
              <a:rPr lang="en-US" dirty="0">
                <a:solidFill>
                  <a:schemeClr val="bg1">
                    <a:lumMod val="50000"/>
                  </a:schemeClr>
                </a:solidFill>
              </a:rPr>
            </a:br>
            <a:endParaRPr sz="3600" b="0" i="0" u="none" strike="noStrike" cap="none" dirty="0">
              <a:solidFill>
                <a:schemeClr val="bg1">
                  <a:lumMod val="50000"/>
                </a:schemeClr>
              </a:solidFill>
              <a:latin typeface="Calibri"/>
              <a:ea typeface="Calibri"/>
              <a:cs typeface="Calibri"/>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200" dirty="0" err="1"/>
              <a:t>Onafhankelijke</a:t>
            </a:r>
            <a:r>
              <a:rPr lang="en-US" sz="4200" dirty="0"/>
              <a:t> compliance </a:t>
            </a:r>
            <a:r>
              <a:rPr lang="en-US" sz="4200" dirty="0" err="1"/>
              <a:t>beoordeling</a:t>
            </a:r>
            <a:endParaRPr lang="en-CA" sz="4200" dirty="0"/>
          </a:p>
        </p:txBody>
      </p:sp>
    </p:spTree>
    <p:extLst>
      <p:ext uri="{BB962C8B-B14F-4D97-AF65-F5344CB8AC3E}">
        <p14:creationId xmlns:p14="http://schemas.microsoft.com/office/powerpoint/2010/main" val="877930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49573" y="2361450"/>
            <a:ext cx="10515600" cy="2828861"/>
          </a:xfrm>
          <a:prstGeom prst="rect">
            <a:avLst/>
          </a:prstGeom>
          <a:noFill/>
          <a:ln>
            <a:noFill/>
          </a:ln>
        </p:spPr>
        <p:txBody>
          <a:bodyPr spcFirstLastPara="1" wrap="square" lIns="91425" tIns="91425" rIns="91425" bIns="91425" anchor="ctr" anchorCtr="0">
            <a:noAutofit/>
          </a:bodyPr>
          <a:lstStyle/>
          <a:p>
            <a:pPr>
              <a:buSzPts val="900"/>
            </a:pPr>
            <a:r>
              <a:rPr lang="nl-NL" dirty="0">
                <a:solidFill>
                  <a:schemeClr val="bg1">
                    <a:lumMod val="50000"/>
                  </a:schemeClr>
                </a:solidFill>
              </a:rPr>
              <a:t>Certificering door derden is een proces waarbij een certificeringsinstantie een bedrijf door een </a:t>
            </a:r>
            <a:r>
              <a:rPr lang="nl-NL" dirty="0" err="1">
                <a:solidFill>
                  <a:schemeClr val="bg1">
                    <a:lumMod val="50000"/>
                  </a:schemeClr>
                </a:solidFill>
              </a:rPr>
              <a:t>OpenChain</a:t>
            </a:r>
            <a:r>
              <a:rPr lang="nl-NL" dirty="0">
                <a:solidFill>
                  <a:schemeClr val="bg1">
                    <a:lumMod val="50000"/>
                  </a:schemeClr>
                </a:solidFill>
              </a:rPr>
              <a:t> ISO 5230-conformiteitsproces leidt. De certificatie-instelling geeft vervolgens een formeel conformiteitscertificaat af. Deze activiteit komt precies overeen met de vormen van certificering door derden die worden waargenomen rond auto's, infrastructuur en soortgelijke gebieden en ISO-normen.</a:t>
            </a:r>
            <a:endParaRPr lang="en-US" b="0" i="0" u="none" strike="noStrike" cap="none" dirty="0">
              <a:solidFill>
                <a:schemeClr val="bg1">
                  <a:lumMod val="50000"/>
                </a:schemeClr>
              </a:solidFill>
              <a:latin typeface="Calibri"/>
              <a:ea typeface="Calibri"/>
              <a:cs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200" dirty="0" err="1"/>
              <a:t>Certificering</a:t>
            </a:r>
            <a:r>
              <a:rPr lang="en-US" sz="4200" dirty="0"/>
              <a:t> door </a:t>
            </a:r>
            <a:r>
              <a:rPr lang="en-US" sz="4200" dirty="0" err="1"/>
              <a:t>derden</a:t>
            </a:r>
            <a:endParaRPr lang="en-CA" sz="4200" dirty="0"/>
          </a:p>
        </p:txBody>
      </p:sp>
    </p:spTree>
    <p:extLst>
      <p:ext uri="{BB962C8B-B14F-4D97-AF65-F5344CB8AC3E}">
        <p14:creationId xmlns:p14="http://schemas.microsoft.com/office/powerpoint/2010/main" val="883680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title"/>
          </p:nvPr>
        </p:nvSpPr>
        <p:spPr>
          <a:xfrm>
            <a:off x="5153025" y="1914525"/>
            <a:ext cx="7038900" cy="180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Calibri"/>
              <a:buNone/>
            </a:pPr>
            <a:r>
              <a:rPr lang="en-CA" sz="4000" dirty="0" err="1"/>
              <a:t>Aan</a:t>
            </a:r>
            <a:r>
              <a:rPr lang="en-CA" sz="4000" dirty="0"/>
              <a:t> de Slag</a:t>
            </a:r>
            <a:endParaRPr sz="4400" b="0" i="0" u="none" strike="noStrike" cap="none" dirty="0">
              <a:solidFill>
                <a:schemeClr val="lt1"/>
              </a:solidFill>
              <a:latin typeface="Calibri"/>
              <a:ea typeface="Calibri"/>
              <a:cs typeface="Calibri"/>
              <a:sym typeface="Calibri"/>
            </a:endParaRPr>
          </a:p>
        </p:txBody>
      </p:sp>
      <p:sp>
        <p:nvSpPr>
          <p:cNvPr id="3" name="Google Shape;319;p39">
            <a:extLst>
              <a:ext uri="{FF2B5EF4-FFF2-40B4-BE49-F238E27FC236}">
                <a16:creationId xmlns:a16="http://schemas.microsoft.com/office/drawing/2014/main" id="{10652CC0-5175-2849-809E-DDDBAB344132}"/>
              </a:ext>
            </a:extLst>
          </p:cNvPr>
          <p:cNvSpPr txBox="1">
            <a:spLocks/>
          </p:cNvSpPr>
          <p:nvPr/>
        </p:nvSpPr>
        <p:spPr>
          <a:xfrm>
            <a:off x="2898443" y="4174272"/>
            <a:ext cx="7370972" cy="180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en-CA" sz="2400" dirty="0" err="1">
                <a:solidFill>
                  <a:srgbClr val="7F7F7F"/>
                </a:solidFill>
                <a:latin typeface="Calibri" panose="020F0502020204030204" pitchFamily="34" charset="0"/>
                <a:ea typeface="Calibri"/>
                <a:cs typeface="Calibri" panose="020F0502020204030204" pitchFamily="34" charset="0"/>
                <a:sym typeface="Calibri"/>
              </a:rPr>
              <a:t>Verken</a:t>
            </a:r>
            <a:r>
              <a:rPr lang="en-CA" sz="2400" dirty="0">
                <a:solidFill>
                  <a:srgbClr val="7F7F7F"/>
                </a:solidFill>
                <a:latin typeface="Calibri" panose="020F0502020204030204" pitchFamily="34" charset="0"/>
                <a:ea typeface="Calibri"/>
                <a:cs typeface="Calibri" panose="020F0502020204030204" pitchFamily="34" charset="0"/>
                <a:sym typeface="Calibri"/>
              </a:rPr>
              <a:t> </a:t>
            </a:r>
            <a:r>
              <a:rPr lang="en-CA" sz="2400" dirty="0" err="1">
                <a:solidFill>
                  <a:srgbClr val="7F7F7F"/>
                </a:solidFill>
                <a:latin typeface="Calibri" panose="020F0502020204030204" pitchFamily="34" charset="0"/>
                <a:ea typeface="Calibri"/>
                <a:cs typeface="Calibri" panose="020F0502020204030204" pitchFamily="34" charset="0"/>
                <a:sym typeface="Calibri"/>
              </a:rPr>
              <a:t>onze</a:t>
            </a:r>
            <a:r>
              <a:rPr lang="en-CA" sz="2400" dirty="0">
                <a:solidFill>
                  <a:srgbClr val="7F7F7F"/>
                </a:solidFill>
                <a:latin typeface="Calibri" panose="020F0502020204030204" pitchFamily="34" charset="0"/>
                <a:ea typeface="Calibri"/>
                <a:cs typeface="Calibri" panose="020F0502020204030204" pitchFamily="34" charset="0"/>
                <a:sym typeface="Calibri"/>
              </a:rPr>
              <a:t> community:</a:t>
            </a:r>
            <a:br>
              <a:rPr lang="en-CA" sz="2400" dirty="0">
                <a:solidFill>
                  <a:srgbClr val="7F7F7F"/>
                </a:solidFill>
                <a:latin typeface="Calibri" panose="020F0502020204030204" pitchFamily="34" charset="0"/>
                <a:ea typeface="Calibri"/>
                <a:cs typeface="Calibri" panose="020F0502020204030204" pitchFamily="34" charset="0"/>
                <a:sym typeface="Calibri"/>
              </a:rPr>
            </a:br>
            <a:r>
              <a:rPr lang="en-CA" sz="2400" dirty="0">
                <a:latin typeface="Calibri" panose="020F0502020204030204" pitchFamily="34" charset="0"/>
                <a:cs typeface="Calibri" panose="020F0502020204030204" pitchFamily="34" charset="0"/>
                <a:hlinkClick r:id="rId3"/>
              </a:rPr>
              <a:t>https://www.openchainproject.org/get-started</a:t>
            </a:r>
            <a:endParaRPr lang="en-CA" sz="2400" dirty="0">
              <a:latin typeface="Calibri" panose="020F0502020204030204" pitchFamily="34" charset="0"/>
              <a:cs typeface="Calibri" panose="020F0502020204030204" pitchFamily="34" charset="0"/>
            </a:endParaRPr>
          </a:p>
          <a:p>
            <a:pPr>
              <a:buSzPts val="3200"/>
            </a:pPr>
            <a:endParaRPr lang="en-CA" sz="2400" dirty="0">
              <a:solidFill>
                <a:srgbClr val="7F7F7F"/>
              </a:solidFill>
              <a:latin typeface="Calibri" panose="020F0502020204030204" pitchFamily="34" charset="0"/>
              <a:ea typeface="Calibri"/>
              <a:cs typeface="Calibri" panose="020F0502020204030204" pitchFamily="34" charset="0"/>
              <a:sym typeface="Calibri"/>
            </a:endParaRPr>
          </a:p>
          <a:p>
            <a:pPr>
              <a:lnSpc>
                <a:spcPct val="90000"/>
              </a:lnSpc>
              <a:buClr>
                <a:srgbClr val="7F7F7F"/>
              </a:buClr>
              <a:buSzPts val="3200"/>
            </a:pPr>
            <a:r>
              <a:rPr lang="nl-NL" sz="2400" dirty="0">
                <a:solidFill>
                  <a:srgbClr val="7F7F7F"/>
                </a:solidFill>
                <a:latin typeface="Calibri" panose="020F0502020204030204" pitchFamily="34" charset="0"/>
                <a:ea typeface="Calibri"/>
                <a:cs typeface="Calibri" panose="020F0502020204030204" pitchFamily="34" charset="0"/>
                <a:sym typeface="Calibri"/>
              </a:rPr>
              <a:t>Zelfcertificering of gezondheidscheck van een organisatie:</a:t>
            </a:r>
            <a:br>
              <a:rPr lang="en-CA" sz="2400" dirty="0">
                <a:solidFill>
                  <a:srgbClr val="7F7F7F"/>
                </a:solidFill>
                <a:latin typeface="Calibri" panose="020F0502020204030204" pitchFamily="34" charset="0"/>
                <a:ea typeface="Calibri"/>
                <a:cs typeface="Calibri" panose="020F0502020204030204" pitchFamily="34" charset="0"/>
                <a:sym typeface="Calibri"/>
              </a:rPr>
            </a:br>
            <a:r>
              <a:rPr lang="en-CA" sz="2400" dirty="0">
                <a:solidFill>
                  <a:srgbClr val="7F7F7F"/>
                </a:solidFill>
                <a:latin typeface="Calibri" panose="020F0502020204030204" pitchFamily="34" charset="0"/>
                <a:ea typeface="Calibri"/>
                <a:cs typeface="Calibri" panose="020F0502020204030204" pitchFamily="34" charset="0"/>
                <a:sym typeface="Calibri"/>
                <a:hlinkClick r:id="rId4"/>
              </a:rPr>
              <a:t>https://certification.openchainproject.org</a:t>
            </a:r>
            <a:r>
              <a:rPr lang="en-CA" sz="2400" dirty="0">
                <a:solidFill>
                  <a:srgbClr val="7F7F7F"/>
                </a:solidFill>
                <a:latin typeface="Calibri" panose="020F0502020204030204" pitchFamily="34" charset="0"/>
                <a:ea typeface="Calibri"/>
                <a:cs typeface="Calibri" panose="020F0502020204030204" pitchFamily="34" charset="0"/>
                <a:sym typeface="Calibri"/>
              </a:rPr>
              <a:t> </a:t>
            </a:r>
          </a:p>
        </p:txBody>
      </p:sp>
    </p:spTree>
    <p:extLst>
      <p:ext uri="{BB962C8B-B14F-4D97-AF65-F5344CB8AC3E}">
        <p14:creationId xmlns:p14="http://schemas.microsoft.com/office/powerpoint/2010/main" val="231508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22" name="角丸四角形 2">
            <a:extLst>
              <a:ext uri="{FF2B5EF4-FFF2-40B4-BE49-F238E27FC236}">
                <a16:creationId xmlns:a16="http://schemas.microsoft.com/office/drawing/2014/main" id="{99C1D44B-4F65-5445-923B-C6FF0EABB3F0}"/>
              </a:ext>
            </a:extLst>
          </p:cNvPr>
          <p:cNvSpPr/>
          <p:nvPr/>
        </p:nvSpPr>
        <p:spPr>
          <a:xfrm>
            <a:off x="4340003" y="2237766"/>
            <a:ext cx="3387879" cy="3651579"/>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DFA9883E-30BE-7C46-B055-63A4EF09DD95}"/>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0">
            <a:extLst>
              <a:ext uri="{FF2B5EF4-FFF2-40B4-BE49-F238E27FC236}">
                <a16:creationId xmlns:a16="http://schemas.microsoft.com/office/drawing/2014/main" id="{1D1C3AE5-5B0F-2540-89FD-22249C3E2478}"/>
              </a:ext>
            </a:extLst>
          </p:cNvPr>
          <p:cNvSpPr txBox="1"/>
          <p:nvPr/>
        </p:nvSpPr>
        <p:spPr>
          <a:xfrm>
            <a:off x="7318659" y="3547928"/>
            <a:ext cx="1676627" cy="491822"/>
          </a:xfrm>
          <a:prstGeom prst="rect">
            <a:avLst/>
          </a:prstGeom>
          <a:noFill/>
        </p:spPr>
        <p:txBody>
          <a:bodyPr wrap="square" rtlCol="0">
            <a:spAutoFit/>
          </a:bodyPr>
          <a:lstStyle/>
          <a:p>
            <a:pPr algn="ctr"/>
            <a:r>
              <a:rPr kumimoji="1" lang="en-US" altLang="ja-JP" sz="2000">
                <a:solidFill>
                  <a:srgbClr val="008892"/>
                </a:solidFill>
                <a:latin typeface="Calibri" panose="020F0502020204030204" pitchFamily="34" charset="0"/>
              </a:rPr>
              <a:t>outbound</a:t>
            </a:r>
            <a:endParaRPr kumimoji="1" lang="ja-JP" altLang="en-US" sz="2000">
              <a:solidFill>
                <a:srgbClr val="008892"/>
              </a:solidFill>
              <a:latin typeface="Calibri" panose="020F0502020204030204" pitchFamily="34" charset="0"/>
            </a:endParaRPr>
          </a:p>
        </p:txBody>
      </p:sp>
      <p:sp>
        <p:nvSpPr>
          <p:cNvPr id="25" name="正方形/長方形 21">
            <a:extLst>
              <a:ext uri="{FF2B5EF4-FFF2-40B4-BE49-F238E27FC236}">
                <a16:creationId xmlns:a16="http://schemas.microsoft.com/office/drawing/2014/main" id="{C0534330-9E58-2446-B02B-A674E386EEEC}"/>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3">
            <a:extLst>
              <a:ext uri="{FF2B5EF4-FFF2-40B4-BE49-F238E27FC236}">
                <a16:creationId xmlns:a16="http://schemas.microsoft.com/office/drawing/2014/main" id="{7AEC68EC-7F7A-1D4D-9B60-5A75AB94268F}"/>
              </a:ext>
            </a:extLst>
          </p:cNvPr>
          <p:cNvSpPr/>
          <p:nvPr/>
        </p:nvSpPr>
        <p:spPr>
          <a:xfrm>
            <a:off x="924687" y="2260512"/>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19">
            <a:extLst>
              <a:ext uri="{FF2B5EF4-FFF2-40B4-BE49-F238E27FC236}">
                <a16:creationId xmlns:a16="http://schemas.microsoft.com/office/drawing/2014/main" id="{CF7E64D4-C49E-D741-B544-F8C068F94E91}"/>
              </a:ext>
            </a:extLst>
          </p:cNvPr>
          <p:cNvSpPr txBox="1"/>
          <p:nvPr/>
        </p:nvSpPr>
        <p:spPr>
          <a:xfrm>
            <a:off x="3111551" y="2565677"/>
            <a:ext cx="1676627" cy="400110"/>
          </a:xfrm>
          <a:prstGeom prst="rect">
            <a:avLst/>
          </a:prstGeom>
          <a:noFill/>
        </p:spPr>
        <p:txBody>
          <a:bodyPr wrap="square" rtlCol="0">
            <a:spAutoFit/>
          </a:bodyPr>
          <a:lstStyle/>
          <a:p>
            <a:pPr algn="ctr"/>
            <a:r>
              <a:rPr kumimoji="1" lang="en-US" altLang="ja-JP" sz="2000" dirty="0" err="1">
                <a:solidFill>
                  <a:srgbClr val="008892"/>
                </a:solidFill>
                <a:latin typeface="Calibri" panose="020F0502020204030204" pitchFamily="34" charset="0"/>
              </a:rPr>
              <a:t>inkomend</a:t>
            </a:r>
            <a:endParaRPr kumimoji="1" lang="ja-JP" altLang="en-US" sz="2000" dirty="0">
              <a:solidFill>
                <a:srgbClr val="008892"/>
              </a:solidFill>
              <a:latin typeface="Calibri" panose="020F0502020204030204" pitchFamily="34" charset="0"/>
            </a:endParaRPr>
          </a:p>
        </p:txBody>
      </p:sp>
      <p:sp>
        <p:nvSpPr>
          <p:cNvPr id="35" name="テキスト ボックス 24">
            <a:extLst>
              <a:ext uri="{FF2B5EF4-FFF2-40B4-BE49-F238E27FC236}">
                <a16:creationId xmlns:a16="http://schemas.microsoft.com/office/drawing/2014/main" id="{77494C88-36C1-584C-B753-53256BB07399}"/>
              </a:ext>
            </a:extLst>
          </p:cNvPr>
          <p:cNvSpPr txBox="1"/>
          <p:nvPr/>
        </p:nvSpPr>
        <p:spPr>
          <a:xfrm>
            <a:off x="4304834" y="3443561"/>
            <a:ext cx="3626270" cy="2308324"/>
          </a:xfrm>
          <a:prstGeom prst="rect">
            <a:avLst/>
          </a:prstGeom>
          <a:noFill/>
        </p:spPr>
        <p:txBody>
          <a:bodyPr wrap="square" lIns="91440" tIns="45720" rIns="91440" bIns="45720" rtlCol="0" anchor="t">
            <a:spAutoFit/>
          </a:bodyPr>
          <a:lstStyle/>
          <a:p>
            <a:pPr marL="285750" lvl="1" indent="-285750">
              <a:buFont typeface="Wingdings"/>
              <a:buChar char="ü"/>
            </a:pPr>
            <a:r>
              <a:rPr kumimoji="1" lang="en-US" altLang="ja-JP" sz="1800" dirty="0" err="1">
                <a:solidFill>
                  <a:srgbClr val="008892"/>
                </a:solidFill>
                <a:latin typeface="Calibri"/>
              </a:rPr>
              <a:t>Vastgeteld</a:t>
            </a:r>
            <a:r>
              <a:rPr kumimoji="1" lang="en-US" altLang="ja-JP" sz="1800" dirty="0">
                <a:solidFill>
                  <a:srgbClr val="008892"/>
                </a:solidFill>
                <a:latin typeface="Calibri"/>
              </a:rPr>
              <a:t> </a:t>
            </a:r>
            <a:r>
              <a:rPr kumimoji="1" lang="en-US" altLang="ja-JP" sz="1800" dirty="0" err="1">
                <a:solidFill>
                  <a:srgbClr val="008892"/>
                </a:solidFill>
                <a:latin typeface="Calibri"/>
              </a:rPr>
              <a:t>Programma</a:t>
            </a:r>
            <a:endParaRPr lang="en-US" altLang="ja-JP" sz="1800" dirty="0">
              <a:solidFill>
                <a:srgbClr val="008892"/>
              </a:solidFill>
              <a:latin typeface="Calibri"/>
            </a:endParaRPr>
          </a:p>
          <a:p>
            <a:pPr marL="285750" indent="-285750">
              <a:buFont typeface="Wingdings"/>
              <a:buChar char="ü"/>
            </a:pPr>
            <a:r>
              <a:rPr kumimoji="1" lang="en-US" altLang="ja-JP" sz="1800" dirty="0">
                <a:solidFill>
                  <a:srgbClr val="008892"/>
                </a:solidFill>
                <a:latin typeface="Calibri"/>
              </a:rPr>
              <a:t>Taken </a:t>
            </a:r>
            <a:r>
              <a:rPr kumimoji="1" lang="en-US" altLang="ja-JP" sz="1800" dirty="0" err="1">
                <a:solidFill>
                  <a:srgbClr val="008892"/>
                </a:solidFill>
                <a:latin typeface="Calibri"/>
              </a:rPr>
              <a:t>gedefinieerd</a:t>
            </a:r>
            <a:endParaRPr kumimoji="1" lang="en-US" altLang="ja-JP" sz="1800" dirty="0">
              <a:solidFill>
                <a:srgbClr val="008892"/>
              </a:solidFill>
              <a:latin typeface="Calibri"/>
            </a:endParaRPr>
          </a:p>
          <a:p>
            <a:pPr marL="285750" indent="-285750">
              <a:buFont typeface="Wingdings"/>
              <a:buChar char="ü"/>
            </a:pPr>
            <a:r>
              <a:rPr kumimoji="1" lang="en-US" altLang="ja-JP" sz="1800" dirty="0" err="1">
                <a:solidFill>
                  <a:srgbClr val="008892"/>
                </a:solidFill>
                <a:latin typeface="Calibri"/>
              </a:rPr>
              <a:t>Beoordelings</a:t>
            </a:r>
            <a:r>
              <a:rPr kumimoji="1" lang="en-US" altLang="ja-JP" sz="1800" dirty="0">
                <a:solidFill>
                  <a:srgbClr val="008892"/>
                </a:solidFill>
                <a:latin typeface="Calibri"/>
              </a:rPr>
              <a:t>- </a:t>
            </a:r>
            <a:r>
              <a:rPr kumimoji="1" lang="en-US" altLang="ja-JP" sz="1800" dirty="0" err="1">
                <a:solidFill>
                  <a:srgbClr val="008892"/>
                </a:solidFill>
                <a:latin typeface="Calibri"/>
              </a:rPr>
              <a:t>en</a:t>
            </a:r>
            <a:r>
              <a:rPr kumimoji="1" lang="en-US" altLang="ja-JP" sz="1800" dirty="0">
                <a:solidFill>
                  <a:srgbClr val="008892"/>
                </a:solidFill>
                <a:latin typeface="Calibri"/>
              </a:rPr>
              <a:t> </a:t>
            </a:r>
            <a:r>
              <a:rPr kumimoji="1" lang="en-US" altLang="ja-JP" sz="1800" dirty="0" err="1">
                <a:solidFill>
                  <a:srgbClr val="008892"/>
                </a:solidFill>
                <a:latin typeface="Calibri"/>
              </a:rPr>
              <a:t>goedkeuringsproces</a:t>
            </a:r>
            <a:endParaRPr kumimoji="1" lang="en-US" altLang="ja-JP" sz="1800" dirty="0">
              <a:solidFill>
                <a:srgbClr val="008892"/>
              </a:solidFill>
              <a:latin typeface="Calibri"/>
            </a:endParaRPr>
          </a:p>
          <a:p>
            <a:pPr marL="285750" indent="-285750">
              <a:buFont typeface="Wingdings"/>
              <a:buChar char="ü"/>
            </a:pPr>
            <a:r>
              <a:rPr lang="en-US" altLang="ja-JP" sz="1800" dirty="0">
                <a:solidFill>
                  <a:srgbClr val="008892"/>
                </a:solidFill>
                <a:latin typeface="Calibri"/>
              </a:rPr>
              <a:t>Compliance </a:t>
            </a:r>
            <a:r>
              <a:rPr lang="en-US" altLang="ja-JP" sz="1800" dirty="0" err="1">
                <a:solidFill>
                  <a:srgbClr val="008892"/>
                </a:solidFill>
                <a:latin typeface="Calibri"/>
              </a:rPr>
              <a:t>artefacten</a:t>
            </a:r>
            <a:r>
              <a:rPr lang="en-US" altLang="ja-JP" sz="1800" dirty="0">
                <a:solidFill>
                  <a:srgbClr val="008892"/>
                </a:solidFill>
                <a:latin typeface="Calibri"/>
              </a:rPr>
              <a:t> -</a:t>
            </a:r>
            <a:r>
              <a:rPr lang="en-US" altLang="ja-JP" sz="1800" dirty="0" err="1">
                <a:solidFill>
                  <a:srgbClr val="008892"/>
                </a:solidFill>
                <a:latin typeface="Calibri"/>
              </a:rPr>
              <a:t>verzameld</a:t>
            </a:r>
            <a:endParaRPr lang="en-US" altLang="ja-JP" sz="1800" dirty="0">
              <a:solidFill>
                <a:srgbClr val="008892"/>
              </a:solidFill>
              <a:latin typeface="Calibri"/>
            </a:endParaRPr>
          </a:p>
          <a:p>
            <a:pPr marL="285750" indent="-285750">
              <a:buFont typeface="Wingdings"/>
              <a:buChar char="ü"/>
            </a:pPr>
            <a:r>
              <a:rPr lang="en-US" altLang="ja-JP" sz="1800" dirty="0" err="1">
                <a:solidFill>
                  <a:srgbClr val="008892"/>
                </a:solidFill>
                <a:latin typeface="Calibri"/>
              </a:rPr>
              <a:t>Beleid</a:t>
            </a:r>
            <a:r>
              <a:rPr lang="en-US" altLang="ja-JP" sz="1800" dirty="0">
                <a:solidFill>
                  <a:srgbClr val="008892"/>
                </a:solidFill>
                <a:latin typeface="Calibri"/>
              </a:rPr>
              <a:t> </a:t>
            </a:r>
            <a:r>
              <a:rPr lang="en-US" altLang="ja-JP" sz="1800" dirty="0" err="1">
                <a:solidFill>
                  <a:srgbClr val="008892"/>
                </a:solidFill>
                <a:latin typeface="Calibri"/>
              </a:rPr>
              <a:t>voor</a:t>
            </a:r>
            <a:r>
              <a:rPr lang="en-US" altLang="ja-JP" sz="1800" dirty="0">
                <a:solidFill>
                  <a:srgbClr val="008892"/>
                </a:solidFill>
                <a:latin typeface="Calibri"/>
              </a:rPr>
              <a:t> </a:t>
            </a:r>
            <a:r>
              <a:rPr lang="en-US" altLang="ja-JP" sz="1800" dirty="0" err="1">
                <a:solidFill>
                  <a:srgbClr val="008892"/>
                </a:solidFill>
                <a:latin typeface="Calibri"/>
              </a:rPr>
              <a:t>communitybetrokkenheid</a:t>
            </a:r>
            <a:endParaRPr lang="en-US" altLang="ja-JP" sz="1800" dirty="0">
              <a:solidFill>
                <a:srgbClr val="008892"/>
              </a:solidFill>
              <a:latin typeface="Calibri"/>
            </a:endParaRPr>
          </a:p>
        </p:txBody>
      </p:sp>
      <p:sp>
        <p:nvSpPr>
          <p:cNvPr id="20" name="Google Shape;285;p35">
            <a:extLst>
              <a:ext uri="{FF2B5EF4-FFF2-40B4-BE49-F238E27FC236}">
                <a16:creationId xmlns:a16="http://schemas.microsoft.com/office/drawing/2014/main" id="{49054316-CBC2-504E-BD63-023046E23489}"/>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nl-NL" dirty="0" err="1"/>
              <a:t>OpenChain</a:t>
            </a:r>
            <a:r>
              <a:rPr lang="nl-NL" dirty="0"/>
              <a:t> maakt betrouwbare en consistente compliance-informatie in de leveringsketen mogelijk</a:t>
            </a:r>
            <a:endParaRPr lang="en-CA" dirty="0"/>
          </a:p>
        </p:txBody>
      </p:sp>
      <p:sp>
        <p:nvSpPr>
          <p:cNvPr id="17" name="角丸四角形 8">
            <a:extLst>
              <a:ext uri="{FF2B5EF4-FFF2-40B4-BE49-F238E27FC236}">
                <a16:creationId xmlns:a16="http://schemas.microsoft.com/office/drawing/2014/main" id="{74B191AE-5048-CB46-86D1-6344C7A52C77}"/>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1">
            <a:extLst>
              <a:ext uri="{FF2B5EF4-FFF2-40B4-BE49-F238E27FC236}">
                <a16:creationId xmlns:a16="http://schemas.microsoft.com/office/drawing/2014/main" id="{FC86085E-ACCC-F14D-8AD9-6525E723FF9A}"/>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16">
            <a:extLst>
              <a:ext uri="{FF2B5EF4-FFF2-40B4-BE49-F238E27FC236}">
                <a16:creationId xmlns:a16="http://schemas.microsoft.com/office/drawing/2014/main" id="{25B4EF6E-2178-E44D-B65D-1737E40B6AA9}"/>
              </a:ext>
            </a:extLst>
          </p:cNvPr>
          <p:cNvSpPr txBox="1"/>
          <p:nvPr/>
        </p:nvSpPr>
        <p:spPr>
          <a:xfrm>
            <a:off x="9320463" y="2228443"/>
            <a:ext cx="1960129" cy="400110"/>
          </a:xfrm>
          <a:prstGeom prst="rect">
            <a:avLst/>
          </a:prstGeom>
          <a:solidFill>
            <a:schemeClr val="lt1"/>
          </a:solidFill>
        </p:spPr>
        <p:txBody>
          <a:bodyPr wrap="square" rtlCol="0">
            <a:spAutoFit/>
          </a:bodyPr>
          <a:lstStyle/>
          <a:p>
            <a:pPr algn="ctr"/>
            <a:r>
              <a:rPr kumimoji="1" lang="en-US" altLang="ja-JP" sz="2000">
                <a:solidFill>
                  <a:srgbClr val="008892"/>
                </a:solidFill>
                <a:latin typeface="Calibri" panose="020F0502020204030204" pitchFamily="34" charset="0"/>
              </a:rPr>
              <a:t>stroomafwaarts</a:t>
            </a:r>
            <a:endParaRPr kumimoji="1" lang="ja-JP" altLang="en-US" sz="2000" dirty="0">
              <a:solidFill>
                <a:srgbClr val="008892"/>
              </a:solidFill>
              <a:latin typeface="Calibri" panose="020F0502020204030204" pitchFamily="34" charset="0"/>
            </a:endParaRPr>
          </a:p>
        </p:txBody>
      </p:sp>
      <p:sp>
        <p:nvSpPr>
          <p:cNvPr id="34" name="右矢印 7">
            <a:extLst>
              <a:ext uri="{FF2B5EF4-FFF2-40B4-BE49-F238E27FC236}">
                <a16:creationId xmlns:a16="http://schemas.microsoft.com/office/drawing/2014/main" id="{F440FDAA-2E34-E543-83BF-34B0DFF3BC54}"/>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18">
            <a:extLst>
              <a:ext uri="{FF2B5EF4-FFF2-40B4-BE49-F238E27FC236}">
                <a16:creationId xmlns:a16="http://schemas.microsoft.com/office/drawing/2014/main" id="{69FED9BF-FA21-2841-8437-1FFAF2B39091}"/>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
            <a:extLst>
              <a:ext uri="{FF2B5EF4-FFF2-40B4-BE49-F238E27FC236}">
                <a16:creationId xmlns:a16="http://schemas.microsoft.com/office/drawing/2014/main" id="{D4D2F027-ADE0-8146-AD17-C86AD07E60A3}"/>
              </a:ext>
            </a:extLst>
          </p:cNvPr>
          <p:cNvSpPr/>
          <p:nvPr/>
        </p:nvSpPr>
        <p:spPr>
          <a:xfrm>
            <a:off x="924687" y="2260512"/>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4">
            <a:extLst>
              <a:ext uri="{FF2B5EF4-FFF2-40B4-BE49-F238E27FC236}">
                <a16:creationId xmlns:a16="http://schemas.microsoft.com/office/drawing/2014/main" id="{73C32DEC-3788-8142-816A-7A50DD3C7169}"/>
              </a:ext>
            </a:extLst>
          </p:cNvPr>
          <p:cNvSpPr txBox="1"/>
          <p:nvPr/>
        </p:nvSpPr>
        <p:spPr>
          <a:xfrm>
            <a:off x="931618" y="2242731"/>
            <a:ext cx="1918857" cy="400110"/>
          </a:xfrm>
          <a:prstGeom prst="rect">
            <a:avLst/>
          </a:prstGeom>
          <a:noFill/>
        </p:spPr>
        <p:txBody>
          <a:bodyPr wrap="square" rtlCol="0">
            <a:spAutoFit/>
          </a:bodyPr>
          <a:lstStyle/>
          <a:p>
            <a:pPr algn="ctr"/>
            <a:r>
              <a:rPr kumimoji="1" lang="en-US" altLang="ja-JP" sz="2000" dirty="0" err="1">
                <a:solidFill>
                  <a:srgbClr val="008892"/>
                </a:solidFill>
                <a:latin typeface="Calibri" panose="020F0502020204030204" pitchFamily="34" charset="0"/>
              </a:rPr>
              <a:t>stroomopwaarts</a:t>
            </a:r>
            <a:endParaRPr kumimoji="1" lang="ja-JP" altLang="en-US" sz="2000" dirty="0">
              <a:solidFill>
                <a:srgbClr val="008892"/>
              </a:solidFill>
              <a:latin typeface="Calibri" panose="020F0502020204030204" pitchFamily="34" charset="0"/>
            </a:endParaRPr>
          </a:p>
        </p:txBody>
      </p:sp>
      <p:sp>
        <p:nvSpPr>
          <p:cNvPr id="41" name="テキスト ボックス 4">
            <a:extLst>
              <a:ext uri="{FF2B5EF4-FFF2-40B4-BE49-F238E27FC236}">
                <a16:creationId xmlns:a16="http://schemas.microsoft.com/office/drawing/2014/main" id="{5344D569-C0FF-EC4A-947E-E4E167AD8810}"/>
              </a:ext>
            </a:extLst>
          </p:cNvPr>
          <p:cNvSpPr txBox="1"/>
          <p:nvPr/>
        </p:nvSpPr>
        <p:spPr>
          <a:xfrm>
            <a:off x="4529627" y="3005107"/>
            <a:ext cx="2977856" cy="400110"/>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Open Source Compliance…</a:t>
            </a:r>
            <a:endParaRPr kumimoji="1" lang="ja-JP" altLang="en-US" sz="2000" dirty="0">
              <a:solidFill>
                <a:srgbClr val="008892"/>
              </a:solidFill>
              <a:latin typeface="Calibri" panose="020F0502020204030204" pitchFamily="34" charset="0"/>
            </a:endParaRPr>
          </a:p>
        </p:txBody>
      </p:sp>
    </p:spTree>
    <p:extLst>
      <p:ext uri="{BB962C8B-B14F-4D97-AF65-F5344CB8AC3E}">
        <p14:creationId xmlns:p14="http://schemas.microsoft.com/office/powerpoint/2010/main" val="3968844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97380254-CCA7-EF48-BFD6-455F04BD38AE}"/>
              </a:ext>
            </a:extLst>
          </p:cNvPr>
          <p:cNvPicPr>
            <a:picLocks noChangeAspect="1"/>
          </p:cNvPicPr>
          <p:nvPr/>
        </p:nvPicPr>
        <p:blipFill>
          <a:blip r:embed="rId3"/>
          <a:stretch>
            <a:fillRect/>
          </a:stretch>
        </p:blipFill>
        <p:spPr>
          <a:xfrm>
            <a:off x="520700" y="171450"/>
            <a:ext cx="11150600" cy="6515100"/>
          </a:xfrm>
          <a:prstGeom prst="rect">
            <a:avLst/>
          </a:prstGeom>
        </p:spPr>
      </p:pic>
      <p:sp>
        <p:nvSpPr>
          <p:cNvPr id="2" name="Rectangle 1">
            <a:extLst>
              <a:ext uri="{FF2B5EF4-FFF2-40B4-BE49-F238E27FC236}">
                <a16:creationId xmlns:a16="http://schemas.microsoft.com/office/drawing/2014/main" id="{FC4CD7D9-9DBB-8349-B4ED-F519C214E209}"/>
              </a:ext>
            </a:extLst>
          </p:cNvPr>
          <p:cNvSpPr/>
          <p:nvPr/>
        </p:nvSpPr>
        <p:spPr>
          <a:xfrm>
            <a:off x="342900" y="1049482"/>
            <a:ext cx="11710555" cy="47694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6" name="Picture 5" descr="Logo, company name&#10;&#10;Description automatically generated">
            <a:extLst>
              <a:ext uri="{FF2B5EF4-FFF2-40B4-BE49-F238E27FC236}">
                <a16:creationId xmlns:a16="http://schemas.microsoft.com/office/drawing/2014/main" id="{7C995F2C-0C33-4745-B34F-F4B303A1399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28159" y="961159"/>
            <a:ext cx="4935682" cy="4935682"/>
          </a:xfrm>
          <a:prstGeom prst="rect">
            <a:avLst/>
          </a:prstGeom>
        </p:spPr>
      </p:pic>
      <p:sp>
        <p:nvSpPr>
          <p:cNvPr id="5" name="Textfeld 2">
            <a:extLst>
              <a:ext uri="{FF2B5EF4-FFF2-40B4-BE49-F238E27FC236}">
                <a16:creationId xmlns:a16="http://schemas.microsoft.com/office/drawing/2014/main" id="{B44554C4-EC73-4F95-9212-F4C51ACB786D}"/>
              </a:ext>
            </a:extLst>
          </p:cNvPr>
          <p:cNvSpPr txBox="1"/>
          <p:nvPr/>
        </p:nvSpPr>
        <p:spPr>
          <a:xfrm>
            <a:off x="663610" y="171450"/>
            <a:ext cx="11069133" cy="646331"/>
          </a:xfrm>
          <a:prstGeom prst="rect">
            <a:avLst/>
          </a:prstGeom>
          <a:solidFill>
            <a:schemeClr val="bg1"/>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3600" b="1" dirty="0" err="1"/>
              <a:t>Een</a:t>
            </a:r>
            <a:r>
              <a:rPr lang="de-DE" sz="3600" b="1" dirty="0"/>
              <a:t> simpel Logo, </a:t>
            </a:r>
            <a:r>
              <a:rPr lang="de-DE" sz="3600" b="1" dirty="0" err="1"/>
              <a:t>Een</a:t>
            </a:r>
            <a:r>
              <a:rPr lang="de-DE" sz="3600" b="1" dirty="0"/>
              <a:t> </a:t>
            </a:r>
            <a:r>
              <a:rPr lang="de-DE" sz="3600" b="1" dirty="0" err="1"/>
              <a:t>Belangrijke</a:t>
            </a:r>
            <a:r>
              <a:rPr lang="de-DE" sz="3600" b="1" dirty="0"/>
              <a:t> </a:t>
            </a:r>
            <a:r>
              <a:rPr lang="de-DE" sz="3600" b="1" dirty="0" err="1"/>
              <a:t>Betekenis</a:t>
            </a:r>
            <a:endParaRPr lang="de-DE" sz="3600" b="1" dirty="0"/>
          </a:p>
        </p:txBody>
      </p:sp>
    </p:spTree>
    <p:extLst>
      <p:ext uri="{BB962C8B-B14F-4D97-AF65-F5344CB8AC3E}">
        <p14:creationId xmlns:p14="http://schemas.microsoft.com/office/powerpoint/2010/main" val="1948843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5</a:t>
            </a:fld>
            <a:endParaRPr sz="1200" b="0" i="0" u="none" strike="noStrike" cap="none" dirty="0">
              <a:solidFill>
                <a:srgbClr val="898989"/>
              </a:solidFill>
              <a:latin typeface="Calibri"/>
              <a:ea typeface="Calibri"/>
              <a:cs typeface="Calibri"/>
              <a:sym typeface="Calibri"/>
            </a:endParaRPr>
          </a:p>
        </p:txBody>
      </p:sp>
      <p:pic>
        <p:nvPicPr>
          <p:cNvPr id="6" name="Picture 5" descr="Text&#10;&#10;Description automatically generated">
            <a:extLst>
              <a:ext uri="{FF2B5EF4-FFF2-40B4-BE49-F238E27FC236}">
                <a16:creationId xmlns:a16="http://schemas.microsoft.com/office/drawing/2014/main" id="{35554C9D-813C-6C41-8B18-06CFB49198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963" y="109220"/>
            <a:ext cx="10910073" cy="6618777"/>
          </a:xfrm>
          <a:prstGeom prst="rect">
            <a:avLst/>
          </a:prstGeom>
        </p:spPr>
      </p:pic>
      <p:sp>
        <p:nvSpPr>
          <p:cNvPr id="4" name="Textfeld 3">
            <a:extLst>
              <a:ext uri="{FF2B5EF4-FFF2-40B4-BE49-F238E27FC236}">
                <a16:creationId xmlns:a16="http://schemas.microsoft.com/office/drawing/2014/main" id="{C2C0C1FD-A98D-4B50-80EF-D1963D1C4747}"/>
              </a:ext>
            </a:extLst>
          </p:cNvPr>
          <p:cNvSpPr txBox="1"/>
          <p:nvPr/>
        </p:nvSpPr>
        <p:spPr>
          <a:xfrm>
            <a:off x="640963" y="109220"/>
            <a:ext cx="11069133" cy="523220"/>
          </a:xfrm>
          <a:prstGeom prst="rect">
            <a:avLst/>
          </a:prstGeom>
          <a:solidFill>
            <a:schemeClr val="bg1"/>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nl-NL" sz="2800" b="1" dirty="0"/>
              <a:t>Ons werk wordt mogelijk gemaakt door onze Platinum-leden</a:t>
            </a:r>
            <a:endParaRPr lang="de-DE" sz="2800" b="1" dirty="0"/>
          </a:p>
        </p:txBody>
      </p:sp>
    </p:spTree>
    <p:extLst>
      <p:ext uri="{BB962C8B-B14F-4D97-AF65-F5344CB8AC3E}">
        <p14:creationId xmlns:p14="http://schemas.microsoft.com/office/powerpoint/2010/main" val="4131963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8610600" y="6356351"/>
            <a:ext cx="2743200" cy="365125"/>
          </a:xfrm>
          <a:prstGeom prst="rect">
            <a:avLst/>
          </a:prstGeom>
        </p:spPr>
        <p:txBody>
          <a:bodyPr spcFirstLastPara="1" vert="horz" wrap="square" lIns="91440" tIns="45720" rIns="91440" bIns="45720" rtlCol="0" anchor="ctr" anchorCtr="0">
            <a:normAutofit/>
          </a:bodyPr>
          <a:lstStyle/>
          <a:p>
            <a:pPr>
              <a:spcAft>
                <a:spcPts val="600"/>
              </a:spcAft>
            </a:pPr>
            <a:fld id="{00000000-1234-1234-1234-123412341234}" type="slidenum">
              <a:rPr lang="en-US" b="0" i="0" u="none" strike="noStrike" kern="1200" cap="none">
                <a:solidFill>
                  <a:srgbClr val="FFFFFF"/>
                </a:solidFill>
                <a:latin typeface="+mn-lt"/>
                <a:ea typeface="+mn-ea"/>
                <a:cs typeface="+mn-cs"/>
                <a:sym typeface="Calibri"/>
              </a:rPr>
              <a:pPr>
                <a:spcAft>
                  <a:spcPts val="600"/>
                </a:spcAft>
              </a:pPr>
              <a:t>6</a:t>
            </a:fld>
            <a:endParaRPr lang="en-US" b="0" i="0" u="none" strike="noStrike" kern="1200" cap="none">
              <a:solidFill>
                <a:srgbClr val="FFFFFF"/>
              </a:solidFill>
              <a:latin typeface="+mn-lt"/>
              <a:ea typeface="+mn-ea"/>
              <a:cs typeface="+mn-cs"/>
              <a:sym typeface="Calibri"/>
            </a:endParaRPr>
          </a:p>
        </p:txBody>
      </p:sp>
      <p:pic>
        <p:nvPicPr>
          <p:cNvPr id="5" name="Picture 4" descr="A picture containing graphical user interface&#10;&#10;Description automatically generated">
            <a:extLst>
              <a:ext uri="{FF2B5EF4-FFF2-40B4-BE49-F238E27FC236}">
                <a16:creationId xmlns:a16="http://schemas.microsoft.com/office/drawing/2014/main" id="{7009F0C5-CC2B-954A-9D11-A7D0273408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69773"/>
            <a:ext cx="12192000" cy="6118453"/>
          </a:xfrm>
          <a:prstGeom prst="rect">
            <a:avLst/>
          </a:prstGeom>
        </p:spPr>
      </p:pic>
      <p:sp>
        <p:nvSpPr>
          <p:cNvPr id="4" name="Textfeld 3">
            <a:extLst>
              <a:ext uri="{FF2B5EF4-FFF2-40B4-BE49-F238E27FC236}">
                <a16:creationId xmlns:a16="http://schemas.microsoft.com/office/drawing/2014/main" id="{8A6F4AAF-E699-4A3E-A97D-7E43961C70FB}"/>
              </a:ext>
            </a:extLst>
          </p:cNvPr>
          <p:cNvSpPr txBox="1"/>
          <p:nvPr/>
        </p:nvSpPr>
        <p:spPr>
          <a:xfrm>
            <a:off x="561433" y="369773"/>
            <a:ext cx="11069133" cy="1077218"/>
          </a:xfrm>
          <a:prstGeom prst="rect">
            <a:avLst/>
          </a:prstGeom>
          <a:solidFill>
            <a:schemeClr val="bg1"/>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nl-NL" sz="3200" b="1" dirty="0"/>
              <a:t>Openbaar aangekondigde ISO / IEC 5230 of gelijkwaardige programma's</a:t>
            </a:r>
            <a:endParaRPr lang="de-DE" sz="3200" b="1" dirty="0"/>
          </a:p>
        </p:txBody>
      </p:sp>
    </p:spTree>
    <p:extLst>
      <p:ext uri="{BB962C8B-B14F-4D97-AF65-F5344CB8AC3E}">
        <p14:creationId xmlns:p14="http://schemas.microsoft.com/office/powerpoint/2010/main" val="3051787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8610600" y="6356351"/>
            <a:ext cx="2743200" cy="365125"/>
          </a:xfrm>
          <a:prstGeom prst="rect">
            <a:avLst/>
          </a:prstGeom>
        </p:spPr>
        <p:txBody>
          <a:bodyPr spcFirstLastPara="1" vert="horz" wrap="square" lIns="91440" tIns="45720" rIns="91440" bIns="45720" rtlCol="0" anchor="ctr" anchorCtr="0">
            <a:normAutofit/>
          </a:bodyPr>
          <a:lstStyle/>
          <a:p>
            <a:pPr>
              <a:spcAft>
                <a:spcPts val="600"/>
              </a:spcAft>
            </a:pPr>
            <a:fld id="{00000000-1234-1234-1234-123412341234}" type="slidenum">
              <a:rPr lang="en-US" b="0" i="0" u="none" strike="noStrike" kern="1200" cap="none">
                <a:solidFill>
                  <a:srgbClr val="FFFFFF"/>
                </a:solidFill>
                <a:latin typeface="+mn-lt"/>
                <a:ea typeface="+mn-ea"/>
                <a:cs typeface="+mn-cs"/>
                <a:sym typeface="Calibri"/>
              </a:rPr>
              <a:pPr>
                <a:spcAft>
                  <a:spcPts val="600"/>
                </a:spcAft>
              </a:pPr>
              <a:t>7</a:t>
            </a:fld>
            <a:endParaRPr lang="en-US" b="0" i="0" u="none" strike="noStrike" kern="1200" cap="none">
              <a:solidFill>
                <a:srgbClr val="FFFFFF"/>
              </a:solidFill>
              <a:latin typeface="+mn-lt"/>
              <a:ea typeface="+mn-ea"/>
              <a:cs typeface="+mn-cs"/>
              <a:sym typeface="Calibri"/>
            </a:endParaRPr>
          </a:p>
        </p:txBody>
      </p:sp>
      <p:pic>
        <p:nvPicPr>
          <p:cNvPr id="4" name="Picture 3" descr="Graphical user interface, application&#10;&#10;Description automatically generated">
            <a:extLst>
              <a:ext uri="{FF2B5EF4-FFF2-40B4-BE49-F238E27FC236}">
                <a16:creationId xmlns:a16="http://schemas.microsoft.com/office/drawing/2014/main" id="{5A707842-43DB-0C48-AC42-ADF4F874BB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33500"/>
            <a:ext cx="12192000" cy="4191000"/>
          </a:xfrm>
          <a:prstGeom prst="rect">
            <a:avLst/>
          </a:prstGeom>
        </p:spPr>
      </p:pic>
      <p:sp>
        <p:nvSpPr>
          <p:cNvPr id="5" name="Textfeld 4">
            <a:extLst>
              <a:ext uri="{FF2B5EF4-FFF2-40B4-BE49-F238E27FC236}">
                <a16:creationId xmlns:a16="http://schemas.microsoft.com/office/drawing/2014/main" id="{5E0C184A-4A2A-42D9-A165-E22C85DD200A}"/>
              </a:ext>
            </a:extLst>
          </p:cNvPr>
          <p:cNvSpPr txBox="1"/>
          <p:nvPr/>
        </p:nvSpPr>
        <p:spPr>
          <a:xfrm>
            <a:off x="295936" y="841057"/>
            <a:ext cx="11998712" cy="984885"/>
          </a:xfrm>
          <a:prstGeom prst="rect">
            <a:avLst/>
          </a:prstGeom>
          <a:solidFill>
            <a:schemeClr val="bg1"/>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nl-NL" sz="2900" b="1" dirty="0"/>
              <a:t>Openbaar aangekondigd</a:t>
            </a:r>
          </a:p>
          <a:p>
            <a:pPr algn="ctr"/>
            <a:r>
              <a:rPr lang="nl-NL" sz="2900" b="1" dirty="0"/>
              <a:t>"</a:t>
            </a:r>
            <a:r>
              <a:rPr lang="nl-NL" sz="2900" b="1" dirty="0" err="1"/>
              <a:t>OpenChain</a:t>
            </a:r>
            <a:r>
              <a:rPr lang="nl-NL" sz="2900" b="1" dirty="0"/>
              <a:t> Generatie 1" programma's</a:t>
            </a:r>
            <a:endParaRPr lang="de-DE" sz="2900" b="1" dirty="0"/>
          </a:p>
        </p:txBody>
      </p:sp>
    </p:spTree>
    <p:extLst>
      <p:ext uri="{BB962C8B-B14F-4D97-AF65-F5344CB8AC3E}">
        <p14:creationId xmlns:p14="http://schemas.microsoft.com/office/powerpoint/2010/main" val="3070428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3" name="Text Placeholder 2">
            <a:extLst>
              <a:ext uri="{FF2B5EF4-FFF2-40B4-BE49-F238E27FC236}">
                <a16:creationId xmlns:a16="http://schemas.microsoft.com/office/drawing/2014/main" id="{00876C9F-ECA3-3149-B570-E09972799663}"/>
              </a:ext>
            </a:extLst>
          </p:cNvPr>
          <p:cNvSpPr>
            <a:spLocks noGrp="1"/>
          </p:cNvSpPr>
          <p:nvPr>
            <p:ph type="body" idx="1"/>
          </p:nvPr>
        </p:nvSpPr>
        <p:spPr>
          <a:xfrm>
            <a:off x="838201" y="1386712"/>
            <a:ext cx="5105400" cy="5105527"/>
          </a:xfrm>
        </p:spPr>
        <p:txBody>
          <a:bodyPr/>
          <a:lstStyle/>
          <a:p>
            <a:r>
              <a:rPr lang="en-JP" dirty="0"/>
              <a:t>Global Mailing List </a:t>
            </a:r>
          </a:p>
          <a:p>
            <a:r>
              <a:rPr lang="en-JP" dirty="0"/>
              <a:t>Global GitHub </a:t>
            </a:r>
          </a:p>
          <a:p>
            <a:r>
              <a:rPr lang="en-JP" dirty="0"/>
              <a:t>Global Automotive</a:t>
            </a:r>
          </a:p>
          <a:p>
            <a:r>
              <a:rPr lang="en-JP" dirty="0"/>
              <a:t>Global Education </a:t>
            </a:r>
          </a:p>
          <a:p>
            <a:r>
              <a:rPr lang="en-JP" dirty="0"/>
              <a:t>Global Reference Tooling</a:t>
            </a:r>
          </a:p>
        </p:txBody>
      </p:sp>
      <p:sp>
        <p:nvSpPr>
          <p:cNvPr id="8" name="Google Shape;285;p35">
            <a:extLst>
              <a:ext uri="{FF2B5EF4-FFF2-40B4-BE49-F238E27FC236}">
                <a16:creationId xmlns:a16="http://schemas.microsoft.com/office/drawing/2014/main" id="{C80C38B8-A524-4744-800C-857CCB5C092A}"/>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dirty="0" err="1"/>
              <a:t>Globale</a:t>
            </a:r>
            <a:r>
              <a:rPr lang="en-US" dirty="0"/>
              <a:t> + </a:t>
            </a:r>
            <a:r>
              <a:rPr lang="en-US" dirty="0" err="1"/>
              <a:t>Lokale</a:t>
            </a:r>
            <a:r>
              <a:rPr lang="en-US" dirty="0"/>
              <a:t> Communities</a:t>
            </a:r>
            <a:endParaRPr lang="en-CA" dirty="0"/>
          </a:p>
        </p:txBody>
      </p:sp>
      <p:sp>
        <p:nvSpPr>
          <p:cNvPr id="4" name="Text Placeholder 2">
            <a:extLst>
              <a:ext uri="{FF2B5EF4-FFF2-40B4-BE49-F238E27FC236}">
                <a16:creationId xmlns:a16="http://schemas.microsoft.com/office/drawing/2014/main" id="{2D8779A5-5BF8-8C46-B058-B632D0C3D3DA}"/>
              </a:ext>
            </a:extLst>
          </p:cNvPr>
          <p:cNvSpPr txBox="1">
            <a:spLocks/>
          </p:cNvSpPr>
          <p:nvPr/>
        </p:nvSpPr>
        <p:spPr>
          <a:xfrm>
            <a:off x="6096000" y="1387969"/>
            <a:ext cx="5105400" cy="510552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JP" dirty="0"/>
              <a:t>China Work Group</a:t>
            </a:r>
          </a:p>
          <a:p>
            <a:r>
              <a:rPr lang="en-JP" dirty="0"/>
              <a:t>Germany Work Group</a:t>
            </a:r>
          </a:p>
          <a:p>
            <a:r>
              <a:rPr lang="en-JP" dirty="0"/>
              <a:t>India Work Group</a:t>
            </a:r>
          </a:p>
          <a:p>
            <a:r>
              <a:rPr lang="en-JP" dirty="0"/>
              <a:t>Japan Work Group</a:t>
            </a:r>
          </a:p>
          <a:p>
            <a:r>
              <a:rPr lang="en-JP" dirty="0"/>
              <a:t>Korea Work Group</a:t>
            </a:r>
          </a:p>
          <a:p>
            <a:r>
              <a:rPr lang="en-JP" dirty="0"/>
              <a:t>Taiwan Work Group</a:t>
            </a:r>
          </a:p>
          <a:p>
            <a:r>
              <a:rPr lang="en-JP" dirty="0"/>
              <a:t>UK Work Group</a:t>
            </a:r>
          </a:p>
          <a:p>
            <a:r>
              <a:rPr lang="en-JP" dirty="0"/>
              <a:t>USA Work Group</a:t>
            </a:r>
          </a:p>
        </p:txBody>
      </p:sp>
    </p:spTree>
    <p:extLst>
      <p:ext uri="{BB962C8B-B14F-4D97-AF65-F5344CB8AC3E}">
        <p14:creationId xmlns:p14="http://schemas.microsoft.com/office/powerpoint/2010/main" val="3534008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4" name="Picture 3" descr="Graphical user interface, website&#10;&#10;Description automatically generated">
            <a:extLst>
              <a:ext uri="{FF2B5EF4-FFF2-40B4-BE49-F238E27FC236}">
                <a16:creationId xmlns:a16="http://schemas.microsoft.com/office/drawing/2014/main" id="{24371F3D-DCEF-C94B-8BC7-40A4384909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2579" y="0"/>
            <a:ext cx="9886842" cy="6724963"/>
          </a:xfrm>
          <a:prstGeom prst="rect">
            <a:avLst/>
          </a:prstGeom>
        </p:spPr>
      </p:pic>
      <p:sp>
        <p:nvSpPr>
          <p:cNvPr id="3" name="Textfeld 2">
            <a:extLst>
              <a:ext uri="{FF2B5EF4-FFF2-40B4-BE49-F238E27FC236}">
                <a16:creationId xmlns:a16="http://schemas.microsoft.com/office/drawing/2014/main" id="{46280D02-930A-4A34-AE14-5397A367FB5A}"/>
              </a:ext>
            </a:extLst>
          </p:cNvPr>
          <p:cNvSpPr txBox="1"/>
          <p:nvPr/>
        </p:nvSpPr>
        <p:spPr>
          <a:xfrm>
            <a:off x="573180" y="0"/>
            <a:ext cx="11514563" cy="584775"/>
          </a:xfrm>
          <a:prstGeom prst="rect">
            <a:avLst/>
          </a:prstGeom>
          <a:solidFill>
            <a:schemeClr val="bg1"/>
          </a:solid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3200" b="1" dirty="0" err="1"/>
              <a:t>OpenChain</a:t>
            </a:r>
            <a:r>
              <a:rPr lang="de-DE" sz="3200" b="1" dirty="0"/>
              <a:t> </a:t>
            </a:r>
            <a:r>
              <a:rPr lang="de-DE" sz="3200" b="1" dirty="0" err="1"/>
              <a:t>Zelfcertificeringsvragenlijst</a:t>
            </a:r>
            <a:endParaRPr lang="de-DE" sz="3200" b="1" dirty="0"/>
          </a:p>
        </p:txBody>
      </p:sp>
    </p:spTree>
    <p:extLst>
      <p:ext uri="{BB962C8B-B14F-4D97-AF65-F5344CB8AC3E}">
        <p14:creationId xmlns:p14="http://schemas.microsoft.com/office/powerpoint/2010/main" val="128068474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1297</Words>
  <Application>Microsoft Office PowerPoint</Application>
  <PresentationFormat>Widescreen</PresentationFormat>
  <Paragraphs>108</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Wingdings</vt:lpstr>
      <vt:lpstr>Office Theme</vt:lpstr>
      <vt:lpstr>Hoe OpenChain ISO 5230 Werkt</vt:lpstr>
      <vt:lpstr>OpenChain ISO 5230 definieert de belangrijkste vereisten van een kwaliteitsvol open source-compliance programma. Het OpenChain Project ontwikkelt deze standaard.  Onze visie is een leveringsketen waarin open source wordt geleverd met betrouwbare en consistente compliance-informatie.  Het is onze missie om vereisten vast te stellen om effectief beheer van open source voor deelnemers aan de softwareleveringsketen te bereiken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Uitgebreide Referentiemateriaal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Aan de OpenChain-standaard kan worden voldaan door:  Zelfcertificering  Onafhankelijke compliance beoordeling  Certificering door derden</vt:lpstr>
      <vt:lpstr>PowerPoint Presentation</vt:lpstr>
      <vt:lpstr>Zelfcertificering vormt de kern van de OpenChain-industriestandaard. Bedrijven hebben toegang tot een reeks ja/nee-vragen om te bepalen of ze de belangrijkste vereisten van een hoogwaardig open source-complianceprogramma hebben geïmplementeerd. Deze vragen vind je hier: https://certification.openchainproject.org </vt:lpstr>
      <vt:lpstr>Onafhankelijke compliance beoordeling is wanneer een onafhankelijke partij, zoals een advocatenkantoor, adviesbureau of accountantskantoor, het product van een OpenChain-zelfbeoordeling bestudeert en advies geeft over de vraag of zij het als volledig beschouwen. </vt:lpstr>
      <vt:lpstr>Certificering door derden is een proces waarbij een certificeringsinstantie een bedrijf door een OpenChain ISO 5230-conformiteitsproces leidt. De certificatie-instelling geeft vervolgens een formeel conformiteitscertificaat af. Deze activiteit komt precies overeen met de vormen van certificering door derden die worden waargenomen rond auto's, infrastructuur en soortgelijke gebieden en ISO-normen.</vt:lpstr>
      <vt:lpstr>Aan de Slag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Zier den Heijer</cp:lastModifiedBy>
  <cp:revision>176</cp:revision>
  <dcterms:created xsi:type="dcterms:W3CDTF">2019-04-09T08:37:53Z</dcterms:created>
  <dcterms:modified xsi:type="dcterms:W3CDTF">2021-10-15T20:54:25Z</dcterms:modified>
</cp:coreProperties>
</file>